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68" r:id="rId5"/>
    <p:sldId id="266" r:id="rId6"/>
    <p:sldId id="279" r:id="rId7"/>
    <p:sldId id="280" r:id="rId8"/>
    <p:sldId id="281" r:id="rId9"/>
    <p:sldId id="283" r:id="rId10"/>
    <p:sldId id="284" r:id="rId11"/>
    <p:sldId id="285" r:id="rId12"/>
    <p:sldId id="286" r:id="rId13"/>
    <p:sldId id="288" r:id="rId14"/>
    <p:sldId id="287" r:id="rId15"/>
    <p:sldId id="291" r:id="rId16"/>
    <p:sldId id="292" r:id="rId17"/>
    <p:sldId id="290" r:id="rId18"/>
    <p:sldId id="293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EFF"/>
    <a:srgbClr val="E2F6FF"/>
    <a:srgbClr val="12E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78429" autoAdjust="0"/>
  </p:normalViewPr>
  <p:slideViewPr>
    <p:cSldViewPr snapToObjects="1">
      <p:cViewPr varScale="1">
        <p:scale>
          <a:sx n="71" d="100"/>
          <a:sy n="71" d="100"/>
        </p:scale>
        <p:origin x="34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054" y="-90"/>
      </p:cViewPr>
      <p:guideLst>
        <p:guide orient="horz" pos="2880"/>
        <p:guide pos="2160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29E6-8D03-4DA9-A284-CAB847F4D0B2}" type="datetimeFigureOut">
              <a:rPr lang="en-US" smtClean="0"/>
              <a:pPr/>
              <a:t>11/10/2018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BC88D-2B8D-4658-B5AC-6843D75447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BC88D-2B8D-4658-B5AC-6843D75447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Systems: ISO 9001 - Quality, ISO 27001 – Information Security, ISO 20000 – IT Service Management, ISO 28000 – Supply Chain Resiliency</a:t>
            </a:r>
            <a:endParaRPr lang="hu-HU" dirty="0"/>
          </a:p>
          <a:p>
            <a:r>
              <a:rPr lang="en-US" dirty="0"/>
              <a:t>ISO/IEC: 27036 Parts 1 – </a:t>
            </a:r>
            <a:r>
              <a:rPr lang="hu-HU" dirty="0" err="1"/>
              <a:t>Information</a:t>
            </a:r>
            <a:r>
              <a:rPr lang="hu-HU" dirty="0"/>
              <a:t> Security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Supplier</a:t>
            </a:r>
            <a:r>
              <a:rPr lang="hu-HU" dirty="0"/>
              <a:t> </a:t>
            </a:r>
            <a:r>
              <a:rPr lang="hu-HU" dirty="0" err="1"/>
              <a:t>Relationships</a:t>
            </a:r>
            <a:r>
              <a:rPr lang="hu-HU" dirty="0"/>
              <a:t> </a:t>
            </a:r>
            <a:r>
              <a:rPr lang="en-US" dirty="0"/>
              <a:t>Overview Part 2: Requirements • ISO/IEC 20243:2015- .Open Trusted Technology Provider™ Standard (O-TTPS), Version 1.0</a:t>
            </a:r>
            <a:endParaRPr lang="hu-HU" dirty="0"/>
          </a:p>
          <a:p>
            <a:r>
              <a:rPr lang="hu-HU" dirty="0"/>
              <a:t>ISO/IEC 27036 Part 3 – ICT SCRM; Part 4 – </a:t>
            </a:r>
            <a:r>
              <a:rPr lang="hu-HU" dirty="0" err="1"/>
              <a:t>Cloud</a:t>
            </a:r>
            <a:r>
              <a:rPr lang="hu-HU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BC88D-2B8D-4658-B5AC-6843D75447B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0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Management Systems: ISO 9001 - Quality, ISO 27001 – Information Security, ISO 20000 – IT Service Management, ISO 28000 – Supply Chain Resiliency</a:t>
            </a:r>
            <a:endParaRPr lang="hu-HU" dirty="0"/>
          </a:p>
          <a:p>
            <a:r>
              <a:rPr lang="en-US" dirty="0"/>
              <a:t>ISO/IEC: 27036 Parts 1 – </a:t>
            </a:r>
            <a:r>
              <a:rPr lang="hu-HU" dirty="0" err="1"/>
              <a:t>Information</a:t>
            </a:r>
            <a:r>
              <a:rPr lang="hu-HU" dirty="0"/>
              <a:t> Security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Supplier</a:t>
            </a:r>
            <a:r>
              <a:rPr lang="hu-HU" dirty="0"/>
              <a:t> </a:t>
            </a:r>
            <a:r>
              <a:rPr lang="hu-HU" dirty="0" err="1"/>
              <a:t>Relationships</a:t>
            </a:r>
            <a:r>
              <a:rPr lang="hu-HU" dirty="0"/>
              <a:t> </a:t>
            </a:r>
            <a:r>
              <a:rPr lang="en-US" dirty="0"/>
              <a:t>Overview Part 2: Requirements • ISO/IEC 20243:2015- .Open Trusted Technology Provider™ Standard (O-TTPS), Version 1.0</a:t>
            </a:r>
            <a:endParaRPr lang="hu-HU" dirty="0"/>
          </a:p>
          <a:p>
            <a:r>
              <a:rPr lang="hu-HU" dirty="0"/>
              <a:t>ISO/IEC 27036 Part 3 – ICT SCRM; Part 4 – </a:t>
            </a:r>
            <a:r>
              <a:rPr lang="hu-HU" dirty="0" err="1"/>
              <a:t>Cloud</a:t>
            </a:r>
            <a:r>
              <a:rPr lang="hu-HU" dirty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BC88D-2B8D-4658-B5AC-6843D75447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6492884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1051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7924800" cy="10207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/>
              <a:t>Click to edit Master title style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62372"/>
            <a:ext cx="11074400" cy="45317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>
                <a:solidFill>
                  <a:schemeClr val="tx2"/>
                </a:solidFill>
              </a:rPr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693432"/>
            <a:ext cx="8502652" cy="164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-1" y="274642"/>
            <a:ext cx="609601" cy="1020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5610" y="9"/>
            <a:ext cx="2566595" cy="19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2200040"/>
            <a:ext cx="54864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>
                <a:solidFill>
                  <a:schemeClr val="tx2"/>
                </a:solidFill>
              </a:rPr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6492884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1051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5610" y="9"/>
            <a:ext cx="2566595" cy="19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197600" y="2200040"/>
            <a:ext cx="5486400" cy="3962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hu-HU" sz="1400">
                <a:solidFill>
                  <a:schemeClr val="tx2"/>
                </a:solidFill>
              </a:rPr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274642"/>
            <a:ext cx="609601" cy="1020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7924800" cy="10207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pPr algn="l"/>
            <a:r>
              <a:rPr lang="hu-HU" sz="3600"/>
              <a:t>Click to edit Master title style</a:t>
            </a:r>
            <a:endParaRPr lang="en-US" sz="36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693432"/>
            <a:ext cx="8502652" cy="164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1431950"/>
            <a:ext cx="6299200" cy="54803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/>
            </a:lvl1pPr>
          </a:lstStyle>
          <a:p>
            <a:pPr algn="l"/>
            <a:r>
              <a:rPr lang="en-US" sz="2000" dirty="0">
                <a:solidFill>
                  <a:schemeClr val="tx2"/>
                </a:solidFill>
                <a:latin typeface="+mj-lt"/>
              </a:rPr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160000" y="6492884"/>
            <a:ext cx="1524000" cy="365125"/>
          </a:xfrm>
          <a:prstGeom prst="rect">
            <a:avLst/>
          </a:prstGeom>
        </p:spPr>
        <p:txBody>
          <a:bodyPr/>
          <a:lstStyle>
            <a:lvl1pPr algn="r">
              <a:defRPr sz="1051"/>
            </a:lvl1pPr>
          </a:lstStyle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1" y="6693432"/>
            <a:ext cx="8502652" cy="164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5610" y="9"/>
            <a:ext cx="2566595" cy="190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 userDrawn="1"/>
        </p:nvSpPr>
        <p:spPr>
          <a:xfrm>
            <a:off x="-1" y="274642"/>
            <a:ext cx="609601" cy="10207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0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93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819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2"/>
                </a:solidFill>
              </a:defRPr>
            </a:lvl1pPr>
          </a:lstStyle>
          <a:p>
            <a:fld id="{C40F81C7-DF61-4F8B-8933-CEE3462AF73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mberg.com/news/articles/2018-10-04/the-big-hack-amazon-apple-supermicro-and-beijing-respond" TargetMode="External"/><Relationship Id="rId7" Type="http://schemas.openxmlformats.org/officeDocument/2006/relationships/hyperlink" Target="http://www.whitehouse.gov/sites/default/files/rss_viewer/internationalstrategy_cyberspace.pdf" TargetMode="External"/><Relationship Id="rId2" Type="http://schemas.openxmlformats.org/officeDocument/2006/relationships/hyperlink" Target="https://www.bloomberg.com/news/features/2018-10-04/the-big-hack-how-china-used-a-tiny-chip-to-infiltrate-america-s-top-companies?srnd=businessweek-v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itehouse.gov/cybersecurity/comprehensive-national-cybersecurity-initiative" TargetMode="External"/><Relationship Id="rId5" Type="http://schemas.openxmlformats.org/officeDocument/2006/relationships/hyperlink" Target="https://krebsonsecurity.com/2018/10/naming-shaming-web-polluters-xiongmai" TargetMode="External"/><Relationship Id="rId4" Type="http://schemas.openxmlformats.org/officeDocument/2006/relationships/hyperlink" Target="https://www.bloomberg.com/news/articles/2018-10-09/new-evidence-of-hacked-supermicro-hardware-found-in-u-s-tele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 txBox="1">
            <a:spLocks/>
          </p:cNvSpPr>
          <p:nvPr/>
        </p:nvSpPr>
        <p:spPr>
          <a:xfrm>
            <a:off x="-51819" y="-6822"/>
            <a:ext cx="12192000" cy="6864822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ADATKÖZPONTI MEGOLDÁSOK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IT HÁLÓZATOK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IT BIZTONSÁG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UNFIED COMMUNICATION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ÜZEMELTETÉS, ÜGYFÉLTÁMOGATÁS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ÉS SZOLGÁLTATÁS MENEDZSMENT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ÜZLETI MEGOLDÁSOK – SAP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ÜZLETI MEGOLDÁSOK – INFOR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ÜZLETI MEGOLDÁSOK – CAD/CAM/PLMI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accent5"/>
                </a:solidFill>
                <a:latin typeface="Open Sans Light" charset="0"/>
                <a:ea typeface="Open Sans Light" charset="0"/>
                <a:cs typeface="Open Sans Light" charset="0"/>
              </a:rPr>
              <a:t>PARI DIGITALIZÁCIÓS MEGOLDÁSOK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3957" y="-2700194"/>
            <a:ext cx="8702943" cy="1240339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endParaRPr lang="en-US" sz="80000" b="1" dirty="0">
              <a:blipFill>
                <a:blip r:embed="rId3"/>
                <a:stretch>
                  <a:fillRect/>
                </a:stretch>
              </a:blip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7" y="241354"/>
            <a:ext cx="2156681" cy="1437787"/>
          </a:xfrm>
          <a:prstGeom prst="rect">
            <a:avLst/>
          </a:prstGeom>
        </p:spPr>
      </p:pic>
      <p:sp>
        <p:nvSpPr>
          <p:cNvPr id="8" name="Title 12"/>
          <p:cNvSpPr txBox="1">
            <a:spLocks/>
          </p:cNvSpPr>
          <p:nvPr/>
        </p:nvSpPr>
        <p:spPr>
          <a:xfrm>
            <a:off x="6326430" y="358861"/>
            <a:ext cx="5518259" cy="619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5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Title 12"/>
          <p:cNvSpPr txBox="1">
            <a:spLocks/>
          </p:cNvSpPr>
          <p:nvPr/>
        </p:nvSpPr>
        <p:spPr>
          <a:xfrm>
            <a:off x="8380904" y="650433"/>
            <a:ext cx="3610070" cy="619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 Light" charset="0"/>
                <a:cs typeface="Open Sans Light" charset="0"/>
              </a:rPr>
              <a:t>A SZ</a:t>
            </a:r>
            <a:r>
              <a:rPr lang="hu-H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 Light" charset="0"/>
                <a:cs typeface="Open Sans Light" charset="0"/>
              </a:rPr>
              <a:t>A</a:t>
            </a:r>
            <a:r>
              <a:rPr lang="en-U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 Light" charset="0"/>
                <a:cs typeface="Open Sans Light" charset="0"/>
              </a:rPr>
              <a:t>KÉRTŐ IT MEGOLDÁSSZÁLLÍTÓ</a:t>
            </a:r>
            <a:endParaRPr lang="hu-H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Open Sans Light" charset="0"/>
              <a:cs typeface="Open Sans Light" charset="0"/>
            </a:endParaRPr>
          </a:p>
          <a:p>
            <a:pPr algn="ctr"/>
            <a:r>
              <a:rPr lang="hu-H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Open Sans Light" charset="0"/>
                <a:cs typeface="Open Sans Light" charset="0"/>
              </a:rPr>
              <a:t>www.snt.hu</a:t>
            </a:r>
            <a:endParaRPr lang="en-US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Open Sans Light" charset="0"/>
              <a:cs typeface="Open Sans Light" charset="0"/>
            </a:endParaRPr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-51818" y="1949091"/>
            <a:ext cx="5152308" cy="310482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635000" dist="38100" dir="10800000" algn="r" rotWithShape="0">
              <a:prstClr val="black">
                <a:alpha val="50000"/>
              </a:prstClr>
            </a:outerShdw>
          </a:effectLst>
        </p:spPr>
        <p:txBody>
          <a:bodyPr vert="horz" lIns="540000" tIns="45720" rIns="91440" bIns="46800" numCol="1" rtlCol="0" anchor="t"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ADATKÖZPONTI MEGOLDÁSOK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IT HÁLÓZATOK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IT BIZTONSÁG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UN</a:t>
            </a:r>
            <a:r>
              <a:rPr lang="hu-HU" sz="110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I</a:t>
            </a:r>
            <a:r>
              <a:rPr lang="en-US" sz="110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FIED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COMMUNICATION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ÜZEMELTET</a:t>
            </a: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ÉS,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SZOLGÁLTATÁSMENEDZSMENT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ÜZLETI MEGOLDÁSOK – SAP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ÜZLETI MEGOLDÁSOK – INFOR</a:t>
            </a: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ÜZLETI MEGOLDÁSOK – CAD/CAM/PLM</a:t>
            </a: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</a:t>
            </a:r>
            <a:endParaRPr lang="en-US" sz="1100" dirty="0">
              <a:solidFill>
                <a:schemeClr val="accent6"/>
              </a:solidFill>
              <a:ea typeface="Open Sans Light" charset="0"/>
              <a:cs typeface="Open Sans Light" charset="0"/>
            </a:endParaRPr>
          </a:p>
          <a:p>
            <a:pPr>
              <a:lnSpc>
                <a:spcPct val="200000"/>
              </a:lnSpc>
            </a:pPr>
            <a:r>
              <a:rPr lang="hu-HU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     </a:t>
            </a:r>
            <a:r>
              <a:rPr lang="en-US" sz="1100" dirty="0">
                <a:solidFill>
                  <a:schemeClr val="accent6"/>
                </a:solidFill>
                <a:ea typeface="Open Sans Light" charset="0"/>
                <a:cs typeface="Open Sans Light" charset="0"/>
              </a:rPr>
              <a:t>IPARI DIGITALIZÁCIÓS MEGOLDÁSOK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263" y="-10269"/>
            <a:ext cx="7685690" cy="68673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69870" y="1927316"/>
            <a:ext cx="3955695" cy="3104827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wrap="square" tIns="46800" rIns="540000" bIns="46800" rtlCol="0" anchor="t">
            <a:noAutofit/>
          </a:bodyPr>
          <a:lstStyle/>
          <a:p>
            <a:pPr algn="r"/>
            <a:endParaRPr lang="hu-HU" dirty="0">
              <a:solidFill>
                <a:schemeClr val="accent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algn="r"/>
            <a:endParaRPr lang="hu-HU" sz="1100" dirty="0">
              <a:solidFill>
                <a:schemeClr val="accent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algn="r"/>
            <a:endParaRPr lang="hu-HU" sz="1100" dirty="0">
              <a:solidFill>
                <a:schemeClr val="accent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algn="r"/>
            <a:endParaRPr lang="hu-HU" sz="1100" dirty="0">
              <a:solidFill>
                <a:schemeClr val="accent6"/>
              </a:solidFill>
              <a:latin typeface="Open Sans Light" charset="0"/>
              <a:ea typeface="Open Sans Light" charset="0"/>
              <a:cs typeface="Open Sans Light" charset="0"/>
            </a:endParaRPr>
          </a:p>
          <a:p>
            <a:pPr algn="r"/>
            <a:r>
              <a:rPr lang="en-US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RUGALMASSÁG</a:t>
            </a:r>
          </a:p>
          <a:p>
            <a:pPr algn="r"/>
            <a:endParaRPr lang="en-US" sz="1100" dirty="0">
              <a:solidFill>
                <a:schemeClr val="accent6"/>
              </a:solidFill>
              <a:latin typeface="+mj-lt"/>
              <a:ea typeface="Open Sans Light" charset="0"/>
              <a:cs typeface="Open Sans Light" charset="0"/>
            </a:endParaRPr>
          </a:p>
          <a:p>
            <a:pPr algn="r"/>
            <a:r>
              <a:rPr lang="en-US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STAB</a:t>
            </a:r>
            <a:r>
              <a:rPr lang="hu-HU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ILI</a:t>
            </a:r>
            <a:r>
              <a:rPr lang="en-US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ITÁS</a:t>
            </a:r>
          </a:p>
          <a:p>
            <a:pPr algn="r"/>
            <a:endParaRPr lang="en-US" sz="1100" dirty="0">
              <a:solidFill>
                <a:schemeClr val="accent6"/>
              </a:solidFill>
              <a:latin typeface="+mj-lt"/>
              <a:ea typeface="Open Sans Light" charset="0"/>
              <a:cs typeface="Open Sans Light" charset="0"/>
            </a:endParaRPr>
          </a:p>
          <a:p>
            <a:pPr algn="r"/>
            <a:r>
              <a:rPr lang="en-US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KORREKTSÉG</a:t>
            </a:r>
          </a:p>
          <a:p>
            <a:pPr algn="r"/>
            <a:endParaRPr lang="en-US" sz="1100" dirty="0">
              <a:solidFill>
                <a:schemeClr val="accent6"/>
              </a:solidFill>
              <a:latin typeface="+mj-lt"/>
              <a:ea typeface="Open Sans Light" charset="0"/>
              <a:cs typeface="Open Sans Light" charset="0"/>
            </a:endParaRPr>
          </a:p>
          <a:p>
            <a:pPr algn="r"/>
            <a:r>
              <a:rPr lang="en-US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SZAKÉRTELEM</a:t>
            </a:r>
          </a:p>
          <a:p>
            <a:pPr algn="r"/>
            <a:endParaRPr lang="en-US" sz="1100" dirty="0">
              <a:solidFill>
                <a:schemeClr val="accent6"/>
              </a:solidFill>
              <a:latin typeface="+mj-lt"/>
              <a:ea typeface="Open Sans Light" charset="0"/>
              <a:cs typeface="Open Sans Light" charset="0"/>
            </a:endParaRPr>
          </a:p>
          <a:p>
            <a:pPr algn="r"/>
            <a:r>
              <a:rPr lang="en-US" sz="1100" dirty="0">
                <a:solidFill>
                  <a:schemeClr val="accent6"/>
                </a:solidFill>
                <a:latin typeface="+mj-lt"/>
                <a:ea typeface="Open Sans Light" charset="0"/>
                <a:cs typeface="Open Sans Light" charset="0"/>
              </a:rPr>
              <a:t>MEGBÍZHATÓSÁG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0426" y="5121284"/>
            <a:ext cx="9182453" cy="1188090"/>
            <a:chOff x="490029" y="4510937"/>
            <a:chExt cx="6182073" cy="1188090"/>
          </a:xfrm>
        </p:grpSpPr>
        <p:sp>
          <p:nvSpPr>
            <p:cNvPr id="13" name="Title 2"/>
            <p:cNvSpPr txBox="1">
              <a:spLocks/>
            </p:cNvSpPr>
            <p:nvPr/>
          </p:nvSpPr>
          <p:spPr>
            <a:xfrm>
              <a:off x="490029" y="4510937"/>
              <a:ext cx="6173085" cy="696484"/>
            </a:xfrm>
            <a:prstGeom prst="rect">
              <a:avLst/>
            </a:prstGeom>
            <a:ln w="11429" cap="flat" cmpd="sng" algn="ctr">
              <a:noFill/>
              <a:prstDash val="sys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0" tIns="90000" rIns="90000" bIns="90000" anchor="ctr">
              <a:noAutofit/>
            </a:bodyPr>
            <a:lstStyle>
              <a:lvl1pPr algn="l" defTabSz="914377" rtl="0" eaLnBrk="1" latinLnBrk="0" hangingPunct="1">
                <a:spcBef>
                  <a:spcPct val="0"/>
                </a:spcBef>
                <a:buNone/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800" dirty="0">
                  <a:solidFill>
                    <a:schemeClr val="bg1"/>
                  </a:solidFill>
                  <a:ea typeface="Open Sans Light" charset="0"/>
                  <a:cs typeface="Open Sans Light" charset="0"/>
                </a:rPr>
                <a:t>A beszerzési lánc biztonsága és a kritikus infrastruktúra</a:t>
              </a:r>
              <a:endParaRPr lang="en-US" sz="2800" dirty="0">
                <a:solidFill>
                  <a:schemeClr val="bg1"/>
                </a:solidFill>
                <a:ea typeface="Open Sans Light" charset="0"/>
                <a:cs typeface="Open Sans Light" charset="0"/>
              </a:endParaRPr>
            </a:p>
          </p:txBody>
        </p:sp>
        <p:sp>
          <p:nvSpPr>
            <p:cNvPr id="14" name="Title 2"/>
            <p:cNvSpPr txBox="1">
              <a:spLocks/>
            </p:cNvSpPr>
            <p:nvPr/>
          </p:nvSpPr>
          <p:spPr>
            <a:xfrm>
              <a:off x="499017" y="5207420"/>
              <a:ext cx="6173085" cy="491607"/>
            </a:xfrm>
            <a:prstGeom prst="rect">
              <a:avLst/>
            </a:prstGeom>
            <a:solidFill>
              <a:srgbClr val="376489"/>
            </a:solidFill>
            <a:ln w="11429" cap="flat" cmpd="sng" algn="ctr">
              <a:noFill/>
              <a:prstDash val="sysDash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60000" tIns="90000" rIns="90000" bIns="90000" anchor="ctr">
              <a:noAutofit/>
            </a:bodyPr>
            <a:lstStyle>
              <a:lvl1pPr algn="l" defTabSz="914377" rtl="0" eaLnBrk="1" latinLnBrk="0" hangingPunct="1">
                <a:spcBef>
                  <a:spcPct val="0"/>
                </a:spcBef>
                <a:buNone/>
                <a:defRPr sz="4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2000" dirty="0">
                  <a:solidFill>
                    <a:schemeClr val="bg1"/>
                  </a:solidFill>
                  <a:latin typeface="+mj-lt"/>
                  <a:ea typeface="Open Sans Light" charset="0"/>
                  <a:cs typeface="Open Sans Light" charset="0"/>
                </a:rPr>
                <a:t>Kerékfy Miklós – IT biztonsági stratégiai szakértő</a:t>
              </a:r>
              <a:endParaRPr lang="en-US" sz="2000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4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jelenség messzemenő hatásai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Azért van egy-két jó hír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Nagyon nehéz célzott támadást csinálni egy beszerzési lánc alapú támadással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A kormányzati beszerzők </a:t>
            </a:r>
            <a:r>
              <a:rPr lang="hu-HU" sz="2400" dirty="0" err="1"/>
              <a:t>esetenként</a:t>
            </a:r>
            <a:r>
              <a:rPr lang="hu-HU" sz="2400" dirty="0"/>
              <a:t> el tudják rejteni „kilétüket”, ezzel tovább rontva egy jól célzott támadás hatásfokát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/>
              <a:t>Továbbá például a nagy felhőszolgáltatók esetén annyira specializált célhardvert használnak, hogy eléggé nehéz bármi oda nem illőt belecsempészni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4292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megoldás? Mi nem a megoldás?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Nehéz szürke listára tenni a veszélyes beszállítókat, mert hosszú a beszerzési lánc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Dilemma, hogy az olcsó kínait mivel helyettesítsük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Ráadásul a dolgot tovább nehezíti, hogy vannak olyan gyártók, melyek termékeit tovább árusítják más néven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err="1"/>
              <a:t>Xiongmai</a:t>
            </a:r>
            <a:r>
              <a:rPr lang="hu-HU" sz="2400" dirty="0"/>
              <a:t>…</a:t>
            </a:r>
          </a:p>
          <a:p>
            <a:pPr lvl="2"/>
            <a:endParaRPr lang="hu-HU" sz="3400" dirty="0"/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36100-77C2-4AF3-B3C4-F3E345768B6F}"/>
              </a:ext>
            </a:extLst>
          </p:cNvPr>
          <p:cNvSpPr txBox="1"/>
          <p:nvPr/>
        </p:nvSpPr>
        <p:spPr>
          <a:xfrm>
            <a:off x="1909855" y="4454820"/>
            <a:ext cx="882763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9Trading, </a:t>
            </a:r>
            <a:r>
              <a:rPr lang="hu-HU" sz="1200" dirty="0" err="1"/>
              <a:t>Abowone</a:t>
            </a:r>
            <a:r>
              <a:rPr lang="hu-HU" sz="1200" dirty="0"/>
              <a:t>, AHWVSE, ANRAN, ASECAM, </a:t>
            </a:r>
            <a:r>
              <a:rPr lang="hu-HU" sz="1200" dirty="0" err="1"/>
              <a:t>Autoeye</a:t>
            </a:r>
            <a:r>
              <a:rPr lang="hu-HU" sz="1200" dirty="0"/>
              <a:t>, AZISHN, A-ZONE, BESDER/BESDERSEC, BESSKY, </a:t>
            </a:r>
            <a:r>
              <a:rPr lang="hu-HU" sz="1200" dirty="0" err="1"/>
              <a:t>Bestmo</a:t>
            </a:r>
            <a:r>
              <a:rPr lang="hu-HU" sz="1200" dirty="0"/>
              <a:t>, </a:t>
            </a:r>
            <a:r>
              <a:rPr lang="hu-HU" sz="1200" dirty="0" err="1"/>
              <a:t>BFMore</a:t>
            </a:r>
            <a:r>
              <a:rPr lang="hu-HU" sz="1200" dirty="0"/>
              <a:t>, BOAVISION, BULWARK, CANAVIS, CWH, DAGRO, </a:t>
            </a:r>
            <a:r>
              <a:rPr lang="hu-HU" sz="1200" dirty="0" err="1"/>
              <a:t>datocctv</a:t>
            </a:r>
            <a:r>
              <a:rPr lang="hu-HU" sz="1200" dirty="0"/>
              <a:t>, DEFEWAY, </a:t>
            </a:r>
            <a:r>
              <a:rPr lang="hu-HU" sz="1200" dirty="0" err="1"/>
              <a:t>digoo</a:t>
            </a:r>
            <a:r>
              <a:rPr lang="hu-HU" sz="1200" dirty="0"/>
              <a:t>, </a:t>
            </a:r>
            <a:r>
              <a:rPr lang="hu-HU" sz="1200" dirty="0" err="1"/>
              <a:t>DiySecurityCameraWorld</a:t>
            </a:r>
            <a:r>
              <a:rPr lang="hu-HU" sz="1200" dirty="0"/>
              <a:t>, DONPHIA, ENKLOV, ESAMACT, ESCAM, EVTEVISION, </a:t>
            </a:r>
            <a:r>
              <a:rPr lang="hu-HU" sz="1200" dirty="0" err="1"/>
              <a:t>Fayele</a:t>
            </a:r>
            <a:r>
              <a:rPr lang="hu-HU" sz="1200" dirty="0"/>
              <a:t>, FLOUREON, </a:t>
            </a:r>
            <a:r>
              <a:rPr lang="hu-HU" sz="1200" dirty="0" err="1"/>
              <a:t>Funi</a:t>
            </a:r>
            <a:r>
              <a:rPr lang="hu-HU" sz="1200" dirty="0"/>
              <a:t>, GADINAN, GARUNK, HAMROL, HAMROLTE, </a:t>
            </a:r>
            <a:r>
              <a:rPr lang="hu-HU" sz="1200" dirty="0" err="1"/>
              <a:t>Highfly</a:t>
            </a:r>
            <a:r>
              <a:rPr lang="hu-HU" sz="1200" dirty="0"/>
              <a:t>, </a:t>
            </a:r>
            <a:r>
              <a:rPr lang="hu-HU" sz="1200" dirty="0" err="1"/>
              <a:t>Hiseeu</a:t>
            </a:r>
            <a:r>
              <a:rPr lang="hu-HU" sz="1200" dirty="0"/>
              <a:t>, HISVISION, HMQC, IHOMEGUARD, ISSEUSEE, </a:t>
            </a:r>
            <a:r>
              <a:rPr lang="hu-HU" sz="1200" dirty="0" err="1"/>
              <a:t>iTooner</a:t>
            </a:r>
            <a:r>
              <a:rPr lang="hu-HU" sz="1200" dirty="0"/>
              <a:t>, JENNOV, </a:t>
            </a:r>
            <a:r>
              <a:rPr lang="hu-HU" sz="1200" dirty="0" err="1"/>
              <a:t>Jooan</a:t>
            </a:r>
            <a:r>
              <a:rPr lang="hu-HU" sz="1200" dirty="0"/>
              <a:t>, </a:t>
            </a:r>
            <a:r>
              <a:rPr lang="hu-HU" sz="1200" dirty="0" err="1"/>
              <a:t>Jshida</a:t>
            </a:r>
            <a:r>
              <a:rPr lang="hu-HU" sz="1200" dirty="0"/>
              <a:t>, JUESENWDM, JUFENG, JZTEK, KERUI, KKMOON, KONLEN, </a:t>
            </a:r>
            <a:r>
              <a:rPr lang="hu-HU" sz="1200" dirty="0" err="1"/>
              <a:t>Kopda</a:t>
            </a:r>
            <a:r>
              <a:rPr lang="hu-HU" sz="1200" dirty="0"/>
              <a:t>, Lenyes, LESHP, LEVCOECAM, LINGSEE, LOOSAFE, MIEBUL, MISECU, </a:t>
            </a:r>
            <a:r>
              <a:rPr lang="hu-HU" sz="1200" dirty="0" err="1"/>
              <a:t>Nextrend</a:t>
            </a:r>
            <a:r>
              <a:rPr lang="hu-HU" sz="1200" dirty="0"/>
              <a:t>, OEM, OLOEY, OUERTECH, QNTSQ, SACAM, SANNCE, SANSCO, </a:t>
            </a:r>
            <a:r>
              <a:rPr lang="hu-HU" sz="1200" dirty="0" err="1"/>
              <a:t>SecTec</a:t>
            </a:r>
            <a:r>
              <a:rPr lang="hu-HU" sz="1200" dirty="0"/>
              <a:t>, Shell film, </a:t>
            </a:r>
            <a:r>
              <a:rPr lang="hu-HU" sz="1200" dirty="0" err="1"/>
              <a:t>Sifvision</a:t>
            </a:r>
            <a:r>
              <a:rPr lang="hu-HU" sz="1200" dirty="0"/>
              <a:t>/</a:t>
            </a:r>
            <a:r>
              <a:rPr lang="hu-HU" sz="1200" dirty="0" err="1"/>
              <a:t>sifsecurityvision</a:t>
            </a:r>
            <a:r>
              <a:rPr lang="hu-HU" sz="1200" dirty="0"/>
              <a:t>, </a:t>
            </a:r>
            <a:r>
              <a:rPr lang="hu-HU" sz="1200" dirty="0" err="1"/>
              <a:t>smar</a:t>
            </a:r>
            <a:r>
              <a:rPr lang="hu-HU" sz="1200" dirty="0"/>
              <a:t>, SMTSEC, SSICON, SUNBA, </a:t>
            </a:r>
            <a:r>
              <a:rPr lang="hu-HU" sz="1200" dirty="0" err="1"/>
              <a:t>Sunivision</a:t>
            </a:r>
            <a:r>
              <a:rPr lang="hu-HU" sz="1200" dirty="0"/>
              <a:t>, </a:t>
            </a:r>
            <a:r>
              <a:rPr lang="hu-HU" sz="1200" dirty="0" err="1"/>
              <a:t>Susikum</a:t>
            </a:r>
            <a:r>
              <a:rPr lang="hu-HU" sz="1200" dirty="0"/>
              <a:t>, TECBOX, </a:t>
            </a:r>
            <a:r>
              <a:rPr lang="hu-HU" sz="1200" dirty="0" err="1"/>
              <a:t>Techage</a:t>
            </a:r>
            <a:r>
              <a:rPr lang="hu-HU" sz="1200" dirty="0"/>
              <a:t>, </a:t>
            </a:r>
            <a:r>
              <a:rPr lang="hu-HU" sz="1200" dirty="0" err="1"/>
              <a:t>Techege</a:t>
            </a:r>
            <a:r>
              <a:rPr lang="hu-HU" sz="1200" dirty="0"/>
              <a:t>, </a:t>
            </a:r>
            <a:r>
              <a:rPr lang="hu-HU" sz="1200" dirty="0" err="1"/>
              <a:t>TianAnXun</a:t>
            </a:r>
            <a:r>
              <a:rPr lang="hu-HU" sz="1200" dirty="0"/>
              <a:t>, TMEZON, </a:t>
            </a:r>
            <a:r>
              <a:rPr lang="hu-HU" sz="1200" dirty="0" err="1"/>
              <a:t>TVPSii</a:t>
            </a:r>
            <a:r>
              <a:rPr lang="hu-HU" sz="1200" dirty="0"/>
              <a:t>, </a:t>
            </a:r>
            <a:r>
              <a:rPr lang="hu-HU" sz="1200" dirty="0" err="1"/>
              <a:t>Unique</a:t>
            </a:r>
            <a:r>
              <a:rPr lang="hu-HU" sz="1200" dirty="0"/>
              <a:t> Vision, </a:t>
            </a:r>
            <a:r>
              <a:rPr lang="hu-HU" sz="1200" dirty="0" err="1"/>
              <a:t>unitoptek</a:t>
            </a:r>
            <a:r>
              <a:rPr lang="hu-HU" sz="1200" dirty="0"/>
              <a:t>, USAFEQLO, VOLDRELI, </a:t>
            </a:r>
            <a:r>
              <a:rPr lang="hu-HU" sz="1200" dirty="0" err="1"/>
              <a:t>Westmile</a:t>
            </a:r>
            <a:r>
              <a:rPr lang="hu-HU" sz="1200" dirty="0"/>
              <a:t>, </a:t>
            </a:r>
            <a:r>
              <a:rPr lang="hu-HU" sz="1200" dirty="0" err="1"/>
              <a:t>Westshine</a:t>
            </a:r>
            <a:r>
              <a:rPr lang="hu-HU" sz="1200" dirty="0"/>
              <a:t>, </a:t>
            </a:r>
            <a:r>
              <a:rPr lang="hu-HU" sz="1200" dirty="0" err="1"/>
              <a:t>Wistino</a:t>
            </a:r>
            <a:r>
              <a:rPr lang="hu-HU" sz="1200" dirty="0"/>
              <a:t>, </a:t>
            </a:r>
            <a:r>
              <a:rPr lang="hu-HU" sz="1200" dirty="0" err="1"/>
              <a:t>Witrue</a:t>
            </a:r>
            <a:r>
              <a:rPr lang="hu-HU" sz="1200" dirty="0"/>
              <a:t>, WNK Security </a:t>
            </a:r>
            <a:r>
              <a:rPr lang="hu-HU" sz="1200" dirty="0" err="1"/>
              <a:t>Technology</a:t>
            </a:r>
            <a:r>
              <a:rPr lang="hu-HU" sz="1200" dirty="0"/>
              <a:t>, WOFEA, WOSHIJIA, WUSONLUSAN, XIAO MA, </a:t>
            </a:r>
            <a:r>
              <a:rPr lang="hu-HU" sz="1200" dirty="0" err="1"/>
              <a:t>XinAnX</a:t>
            </a:r>
            <a:r>
              <a:rPr lang="hu-HU" sz="1200" dirty="0"/>
              <a:t>, </a:t>
            </a:r>
            <a:r>
              <a:rPr lang="hu-HU" sz="1200" dirty="0" err="1"/>
              <a:t>xloongx</a:t>
            </a:r>
            <a:r>
              <a:rPr lang="hu-HU" sz="1200" dirty="0"/>
              <a:t>, </a:t>
            </a:r>
            <a:r>
              <a:rPr lang="hu-HU" sz="1200" dirty="0" err="1"/>
              <a:t>YiiSPO</a:t>
            </a:r>
            <a:r>
              <a:rPr lang="hu-HU" sz="1200" dirty="0"/>
              <a:t>, YUCHENG, YUNSYE, </a:t>
            </a:r>
            <a:r>
              <a:rPr lang="hu-HU" sz="1200" dirty="0" err="1"/>
              <a:t>zclever</a:t>
            </a:r>
            <a:r>
              <a:rPr lang="hu-HU" sz="1200" dirty="0"/>
              <a:t>, </a:t>
            </a:r>
            <a:r>
              <a:rPr lang="hu-HU" sz="1200" dirty="0" err="1"/>
              <a:t>zilnk</a:t>
            </a:r>
            <a:r>
              <a:rPr lang="hu-HU" sz="1200" dirty="0"/>
              <a:t>, ZJUXIN, </a:t>
            </a:r>
            <a:r>
              <a:rPr lang="hu-HU" sz="1200" dirty="0" err="1"/>
              <a:t>zmodo</a:t>
            </a:r>
            <a:r>
              <a:rPr lang="hu-HU" sz="1200" dirty="0"/>
              <a:t>, ZRHUNTER</a:t>
            </a:r>
          </a:p>
          <a:p>
            <a:pPr algn="r"/>
            <a:r>
              <a:rPr lang="hu-HU" sz="1400" dirty="0"/>
              <a:t>Forrás: https://krebsonsecurity.com/2018/10/naming-shaming-web-polluters-xiongmai/</a:t>
            </a:r>
          </a:p>
        </p:txBody>
      </p:sp>
    </p:spTree>
    <p:extLst>
      <p:ext uri="{BB962C8B-B14F-4D97-AF65-F5344CB8AC3E}">
        <p14:creationId xmlns:p14="http://schemas.microsoft.com/office/powerpoint/2010/main" val="337775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megoldás?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Egységes szabályozásra és védelemre volna szükség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Nemzeti </a:t>
            </a:r>
            <a:r>
              <a:rPr lang="hu-HU" sz="2800" dirty="0" err="1"/>
              <a:t>Kibervédelmi</a:t>
            </a:r>
            <a:r>
              <a:rPr lang="hu-HU" sz="2800" dirty="0"/>
              <a:t> Stratégia erre a témára nem tér ki külön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ISO 9001 + 27001 + 20000 + 28000 – alapok a </a:t>
            </a:r>
            <a:r>
              <a:rPr lang="hu-HU" sz="2800" dirty="0" err="1"/>
              <a:t>mgmt</a:t>
            </a:r>
            <a:r>
              <a:rPr lang="hu-HU" sz="2800" dirty="0"/>
              <a:t> rendszerekre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ISO 27036-1/2 + 20243 (O-TTPS) – általános elvárások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ISO 27036-3 (ICT SCRM) + 27036-4 (</a:t>
            </a:r>
            <a:r>
              <a:rPr lang="hu-HU" sz="2800" dirty="0" err="1"/>
              <a:t>Cloud</a:t>
            </a:r>
            <a:r>
              <a:rPr lang="hu-HU" sz="2800" dirty="0"/>
              <a:t>) – specifikus elvárások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400804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megoldás?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09600" y="1662372"/>
            <a:ext cx="11074400" cy="49209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Nemzeti kezdeményezések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Egyesült Államok: 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hu-HU" sz="2400" dirty="0"/>
              <a:t>NIST 800-161, </a:t>
            </a:r>
            <a:r>
              <a:rPr lang="hu-HU" sz="2400" dirty="0" err="1"/>
              <a:t>Comprehensive</a:t>
            </a:r>
            <a:r>
              <a:rPr lang="hu-HU" sz="2400" dirty="0"/>
              <a:t> National </a:t>
            </a:r>
            <a:r>
              <a:rPr lang="hu-HU" sz="2400" dirty="0" err="1"/>
              <a:t>Cyber</a:t>
            </a:r>
            <a:r>
              <a:rPr lang="hu-HU" sz="2400" dirty="0"/>
              <a:t> </a:t>
            </a:r>
            <a:r>
              <a:rPr lang="hu-HU" sz="2400" dirty="0" err="1"/>
              <a:t>Initiative</a:t>
            </a:r>
            <a:r>
              <a:rPr lang="hu-HU" sz="2400" dirty="0"/>
              <a:t>, International </a:t>
            </a:r>
            <a:r>
              <a:rPr lang="hu-HU" sz="2400" dirty="0" err="1"/>
              <a:t>Strategy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</a:t>
            </a:r>
            <a:r>
              <a:rPr lang="hu-HU" sz="2400" dirty="0" err="1"/>
              <a:t>Cyberspace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Oroszország: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hu-HU" sz="2400" dirty="0"/>
              <a:t>National Software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India: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hu-HU" sz="2400" dirty="0"/>
              <a:t>National </a:t>
            </a:r>
            <a:r>
              <a:rPr lang="hu-HU" sz="2400" dirty="0" err="1"/>
              <a:t>Cybersecurity</a:t>
            </a:r>
            <a:r>
              <a:rPr lang="hu-HU" sz="2400" dirty="0"/>
              <a:t> </a:t>
            </a:r>
            <a:r>
              <a:rPr lang="hu-HU" sz="2400" dirty="0" err="1"/>
              <a:t>Strategy</a:t>
            </a:r>
            <a:r>
              <a:rPr lang="hu-HU" sz="2400" dirty="0"/>
              <a:t>, </a:t>
            </a:r>
            <a:r>
              <a:rPr lang="hu-HU" sz="2400" dirty="0" err="1"/>
              <a:t>Indigenous</a:t>
            </a:r>
            <a:r>
              <a:rPr lang="hu-HU" sz="2400" dirty="0"/>
              <a:t> </a:t>
            </a:r>
            <a:r>
              <a:rPr lang="hu-HU" sz="2400" dirty="0" err="1"/>
              <a:t>Innovation</a:t>
            </a:r>
            <a:r>
              <a:rPr lang="hu-HU" sz="2400" dirty="0"/>
              <a:t> </a:t>
            </a:r>
            <a:r>
              <a:rPr lang="hu-HU" sz="2400" dirty="0" err="1"/>
              <a:t>policies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Kína:</a:t>
            </a:r>
          </a:p>
          <a:p>
            <a:pPr marL="857241" lvl="1" indent="-457200">
              <a:buFont typeface="Arial" panose="020B0604020202020204" pitchFamily="34" charset="0"/>
              <a:buChar char="•"/>
            </a:pPr>
            <a:r>
              <a:rPr lang="hu-HU" sz="2400" dirty="0"/>
              <a:t>Multi-</a:t>
            </a:r>
            <a:r>
              <a:rPr lang="hu-HU" sz="2400" dirty="0" err="1"/>
              <a:t>level</a:t>
            </a:r>
            <a:r>
              <a:rPr lang="hu-HU" sz="2400" dirty="0"/>
              <a:t> </a:t>
            </a:r>
            <a:r>
              <a:rPr lang="hu-HU" sz="2400" dirty="0" err="1"/>
              <a:t>Protection</a:t>
            </a:r>
            <a:r>
              <a:rPr lang="hu-HU" sz="2400" dirty="0"/>
              <a:t> </a:t>
            </a:r>
            <a:r>
              <a:rPr lang="hu-HU" sz="2400" dirty="0" err="1"/>
              <a:t>Scheme</a:t>
            </a:r>
            <a:endParaRPr lang="hu-H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39619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megoldás?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hu-HU" sz="2800" dirty="0" err="1"/>
              <a:t>Tartsunk</a:t>
            </a:r>
            <a:r>
              <a:rPr lang="hu-HU" sz="2800" dirty="0"/>
              <a:t> be néhány biztonsági alapelvet!</a:t>
            </a:r>
          </a:p>
          <a:p>
            <a:pPr marL="0" indent="0"/>
            <a:r>
              <a:rPr lang="hu-HU" sz="2800" dirty="0"/>
              <a:t>1. Hagyjuk el a jelszó alapú azonosítást, helyette erős, több faktor</a:t>
            </a:r>
          </a:p>
          <a:p>
            <a:pPr marL="0" indent="0"/>
            <a:r>
              <a:rPr lang="hu-HU" sz="2800" dirty="0"/>
              <a:t>2. Szegmentáljuk a hálózatunkat tűzfalakkal!</a:t>
            </a:r>
          </a:p>
          <a:p>
            <a:pPr marL="0" indent="0"/>
            <a:r>
              <a:rPr lang="hu-HU" sz="2800" dirty="0"/>
              <a:t>3. A hálózati monitorozás elengedhetetlen</a:t>
            </a:r>
          </a:p>
          <a:p>
            <a:pPr marL="0" indent="0"/>
            <a:r>
              <a:rPr lang="hu-HU" sz="2800" dirty="0"/>
              <a:t>4. Végpontok közötti titkosítást kell minden alkalmazásban használni</a:t>
            </a:r>
          </a:p>
          <a:p>
            <a:pPr marL="0" indent="0"/>
            <a:r>
              <a:rPr lang="hu-HU" sz="2800" dirty="0"/>
              <a:t>5. Tegyük magunkévá a legkisebb jogosultság (</a:t>
            </a:r>
            <a:r>
              <a:rPr lang="hu-HU" sz="2800" dirty="0" err="1"/>
              <a:t>zero</a:t>
            </a:r>
            <a:r>
              <a:rPr lang="hu-HU" sz="2800" dirty="0"/>
              <a:t> </a:t>
            </a:r>
            <a:r>
              <a:rPr lang="hu-HU" sz="2800" dirty="0" err="1"/>
              <a:t>trust</a:t>
            </a:r>
            <a:r>
              <a:rPr lang="hu-HU" sz="2800" dirty="0"/>
              <a:t>) alapelvét!</a:t>
            </a:r>
          </a:p>
        </p:txBody>
      </p:sp>
    </p:spTree>
    <p:extLst>
      <p:ext uri="{BB962C8B-B14F-4D97-AF65-F5344CB8AC3E}">
        <p14:creationId xmlns:p14="http://schemas.microsoft.com/office/powerpoint/2010/main" val="19151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05C432-66D1-4FE1-857C-7DDA27B0C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https://www.bloomberg.com/news/features/2018-10-04/the-big-hack-how-china-used-a-tiny-chip-to-infiltrate-america-s-top-companies?srnd=businessweek-v2</a:t>
            </a:r>
            <a:endParaRPr lang="hu-HU" dirty="0"/>
          </a:p>
          <a:p>
            <a:r>
              <a:rPr lang="hu-HU" dirty="0">
                <a:hlinkClick r:id="rId3"/>
              </a:rPr>
              <a:t>https://www.bloomberg.com/news/articles/2018-10-04/the-big-hack-amazon-apple-supermicro-and-beijing-respond</a:t>
            </a:r>
            <a:endParaRPr lang="hu-HU" dirty="0"/>
          </a:p>
          <a:p>
            <a:r>
              <a:rPr lang="hu-HU" dirty="0">
                <a:hlinkClick r:id="rId4"/>
              </a:rPr>
              <a:t>https://www.bloomberg.com/news/articles/2018-10-09/new-evidence-of-hacked-supermicro-hardware-found-in-u-s-telecom</a:t>
            </a:r>
            <a:endParaRPr lang="hu-HU" dirty="0"/>
          </a:p>
          <a:p>
            <a:endParaRPr lang="hu-H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F9CF1-EC06-49C5-87C6-6137C1118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6ED48-99FA-4C2D-84A6-C926E012AF5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hu-HU" dirty="0">
                <a:hlinkClick r:id="rId5"/>
              </a:rPr>
              <a:t>https://krebsonsecurity.com/2018/10/naming-shaming-web-polluters-xiongmai</a:t>
            </a:r>
            <a:endParaRPr lang="hu-HU" dirty="0"/>
          </a:p>
          <a:p>
            <a:r>
              <a:rPr lang="hu-HU" dirty="0">
                <a:hlinkClick r:id="rId6"/>
              </a:rPr>
              <a:t>https://nvlpubs.nist.gov/nistpubs/specialpublications/nist.sp.800-161.pdf</a:t>
            </a:r>
          </a:p>
          <a:p>
            <a:r>
              <a:rPr lang="hu-HU" dirty="0">
                <a:hlinkClick r:id="rId6"/>
              </a:rPr>
              <a:t>http://www.whitehouse.gov/cybersecurity/comprehensive-national-cybersecurity-initiative</a:t>
            </a:r>
            <a:endParaRPr lang="hu-HU" dirty="0"/>
          </a:p>
          <a:p>
            <a:r>
              <a:rPr lang="hu-HU" dirty="0">
                <a:hlinkClick r:id="rId7"/>
              </a:rPr>
              <a:t>http://www.whitehouse.gov/sites/default/files/rss_viewer/internationalstrategy_cyberspace.pdf</a:t>
            </a:r>
            <a:endParaRPr lang="hu-HU" dirty="0"/>
          </a:p>
          <a:p>
            <a:endParaRPr lang="hu-H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2EFD65-4056-4137-B38E-6713D5822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BEBA2E6-4725-423A-8327-BDE19D00B5D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8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14" y="-3125590"/>
            <a:ext cx="9252986" cy="114193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150" y="5733015"/>
            <a:ext cx="1847850" cy="1009650"/>
          </a:xfrm>
          <a:prstGeom prst="rect">
            <a:avLst/>
          </a:prstGeom>
        </p:spPr>
      </p:pic>
      <p:sp>
        <p:nvSpPr>
          <p:cNvPr id="61" name="Content Placeholder 6"/>
          <p:cNvSpPr txBox="1">
            <a:spLocks/>
          </p:cNvSpPr>
          <p:nvPr/>
        </p:nvSpPr>
        <p:spPr>
          <a:xfrm>
            <a:off x="419099" y="3074046"/>
            <a:ext cx="9182100" cy="2567533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hu-HU" sz="2200" dirty="0">
              <a:solidFill>
                <a:srgbClr val="194F71"/>
              </a:solidFill>
            </a:endParaRPr>
          </a:p>
        </p:txBody>
      </p:sp>
      <p:grpSp>
        <p:nvGrpSpPr>
          <p:cNvPr id="9" name="Group 5"/>
          <p:cNvGrpSpPr/>
          <p:nvPr/>
        </p:nvGrpSpPr>
        <p:grpSpPr>
          <a:xfrm>
            <a:off x="0" y="1585559"/>
            <a:ext cx="4867186" cy="921887"/>
            <a:chOff x="1026540" y="3198570"/>
            <a:chExt cx="4867186" cy="922338"/>
          </a:xfrm>
          <a:solidFill>
            <a:schemeClr val="accent1"/>
          </a:solidFill>
        </p:grpSpPr>
        <p:sp>
          <p:nvSpPr>
            <p:cNvPr id="10" name="Rectangle 6"/>
            <p:cNvSpPr/>
            <p:nvPr/>
          </p:nvSpPr>
          <p:spPr>
            <a:xfrm>
              <a:off x="1026540" y="3198570"/>
              <a:ext cx="4531790" cy="922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Triangle 7"/>
            <p:cNvSpPr/>
            <p:nvPr/>
          </p:nvSpPr>
          <p:spPr>
            <a:xfrm rot="5400000" flipH="1">
              <a:off x="5264859" y="3492041"/>
              <a:ext cx="922338" cy="335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-6914" y="2622198"/>
            <a:ext cx="4867186" cy="922338"/>
            <a:chOff x="1026540" y="3198570"/>
            <a:chExt cx="4867186" cy="922338"/>
          </a:xfrm>
          <a:solidFill>
            <a:schemeClr val="accent1">
              <a:lumMod val="50000"/>
            </a:schemeClr>
          </a:solidFill>
        </p:grpSpPr>
        <p:sp>
          <p:nvSpPr>
            <p:cNvPr id="13" name="Rectangle 9"/>
            <p:cNvSpPr/>
            <p:nvPr/>
          </p:nvSpPr>
          <p:spPr>
            <a:xfrm>
              <a:off x="1026540" y="3198570"/>
              <a:ext cx="4531790" cy="922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Triangle 10"/>
            <p:cNvSpPr/>
            <p:nvPr/>
          </p:nvSpPr>
          <p:spPr>
            <a:xfrm rot="5400000" flipH="1">
              <a:off x="5264859" y="3492041"/>
              <a:ext cx="922338" cy="335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5" name="Group 11"/>
          <p:cNvGrpSpPr/>
          <p:nvPr/>
        </p:nvGrpSpPr>
        <p:grpSpPr>
          <a:xfrm>
            <a:off x="-6914" y="3658835"/>
            <a:ext cx="4867186" cy="922338"/>
            <a:chOff x="1026540" y="3198570"/>
            <a:chExt cx="4867186" cy="922338"/>
          </a:xfrm>
          <a:solidFill>
            <a:srgbClr val="2693E6"/>
          </a:solidFill>
        </p:grpSpPr>
        <p:sp>
          <p:nvSpPr>
            <p:cNvPr id="16" name="Rectangle 12"/>
            <p:cNvSpPr/>
            <p:nvPr/>
          </p:nvSpPr>
          <p:spPr>
            <a:xfrm>
              <a:off x="1026540" y="3198570"/>
              <a:ext cx="4531790" cy="922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Triangle 13"/>
            <p:cNvSpPr/>
            <p:nvPr/>
          </p:nvSpPr>
          <p:spPr>
            <a:xfrm rot="5400000" flipH="1">
              <a:off x="5264859" y="3492041"/>
              <a:ext cx="922338" cy="335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-6914" y="4695925"/>
            <a:ext cx="4867186" cy="922338"/>
            <a:chOff x="1026540" y="3198570"/>
            <a:chExt cx="4867186" cy="922338"/>
          </a:xfrm>
          <a:solidFill>
            <a:srgbClr val="4B86B7"/>
          </a:solidFill>
        </p:grpSpPr>
        <p:sp>
          <p:nvSpPr>
            <p:cNvPr id="19" name="Rectangle 15"/>
            <p:cNvSpPr/>
            <p:nvPr/>
          </p:nvSpPr>
          <p:spPr>
            <a:xfrm>
              <a:off x="1026540" y="3198570"/>
              <a:ext cx="4531790" cy="922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Triangle 16"/>
            <p:cNvSpPr/>
            <p:nvPr/>
          </p:nvSpPr>
          <p:spPr>
            <a:xfrm rot="5400000" flipH="1">
              <a:off x="5264859" y="3492041"/>
              <a:ext cx="922338" cy="335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grpSp>
        <p:nvGrpSpPr>
          <p:cNvPr id="21" name="Group 17"/>
          <p:cNvGrpSpPr/>
          <p:nvPr/>
        </p:nvGrpSpPr>
        <p:grpSpPr>
          <a:xfrm>
            <a:off x="-6914" y="5733015"/>
            <a:ext cx="4867186" cy="922338"/>
            <a:chOff x="1026540" y="3198570"/>
            <a:chExt cx="4867186" cy="922338"/>
          </a:xfrm>
          <a:solidFill>
            <a:srgbClr val="3C3C3C"/>
          </a:solidFill>
        </p:grpSpPr>
        <p:sp>
          <p:nvSpPr>
            <p:cNvPr id="22" name="Rectangle 18"/>
            <p:cNvSpPr/>
            <p:nvPr/>
          </p:nvSpPr>
          <p:spPr>
            <a:xfrm>
              <a:off x="1026540" y="3198570"/>
              <a:ext cx="4531790" cy="9223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3" name="Triangle 19"/>
            <p:cNvSpPr/>
            <p:nvPr/>
          </p:nvSpPr>
          <p:spPr>
            <a:xfrm rot="5400000" flipH="1">
              <a:off x="5264859" y="3492041"/>
              <a:ext cx="922338" cy="3353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4" name="TextBox 20"/>
          <p:cNvSpPr txBox="1"/>
          <p:nvPr/>
        </p:nvSpPr>
        <p:spPr>
          <a:xfrm>
            <a:off x="488870" y="1793298"/>
            <a:ext cx="384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Szakértelem</a:t>
            </a:r>
            <a:endParaRPr lang="en-US" sz="2500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25" name="TextBox 21"/>
          <p:cNvSpPr txBox="1"/>
          <p:nvPr/>
        </p:nvSpPr>
        <p:spPr>
          <a:xfrm>
            <a:off x="488870" y="2834959"/>
            <a:ext cx="384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Rugalmasság</a:t>
            </a:r>
            <a:endParaRPr lang="en-US" sz="2500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26" name="TextBox 22"/>
          <p:cNvSpPr txBox="1"/>
          <p:nvPr/>
        </p:nvSpPr>
        <p:spPr>
          <a:xfrm>
            <a:off x="429396" y="3880565"/>
            <a:ext cx="384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Megbízhatóság</a:t>
            </a:r>
            <a:endParaRPr lang="en-US" sz="2500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27" name="TextBox 23"/>
          <p:cNvSpPr txBox="1"/>
          <p:nvPr/>
        </p:nvSpPr>
        <p:spPr>
          <a:xfrm>
            <a:off x="493115" y="4890809"/>
            <a:ext cx="384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S</a:t>
            </a:r>
            <a:r>
              <a:rPr lang="hu-HU" sz="2500" dirty="0" err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tabilitás</a:t>
            </a:r>
            <a:endParaRPr lang="en-US" sz="2500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488870" y="5932574"/>
            <a:ext cx="38402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500" dirty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rPr>
              <a:t>Korrektség</a:t>
            </a:r>
            <a:endParaRPr lang="en-US" sz="2500" spc="300" dirty="0">
              <a:solidFill>
                <a:schemeClr val="bg1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4" name="Téglalapbuborék 3"/>
          <p:cNvSpPr/>
          <p:nvPr/>
        </p:nvSpPr>
        <p:spPr bwMode="auto">
          <a:xfrm>
            <a:off x="6685644" y="1716377"/>
            <a:ext cx="3289261" cy="964848"/>
          </a:xfrm>
          <a:prstGeom prst="wedgeRectCallout">
            <a:avLst>
              <a:gd name="adj1" fmla="val -40258"/>
              <a:gd name="adj2" fmla="val 99536"/>
            </a:avLst>
          </a:prstGeom>
          <a:solidFill>
            <a:srgbClr val="3C3C3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S&amp;T Consulting Hungary </a:t>
            </a:r>
            <a:r>
              <a:rPr lang="en-US" sz="1400" b="1" dirty="0" err="1">
                <a:solidFill>
                  <a:schemeClr val="bg1"/>
                </a:solidFill>
              </a:rPr>
              <a:t>Kft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  <a:endParaRPr lang="hu-HU" sz="1400" b="1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Open Sans"/>
              </a:rPr>
              <a:t>2040 </a:t>
            </a:r>
            <a:r>
              <a:rPr lang="en-US" sz="1400" dirty="0" err="1">
                <a:solidFill>
                  <a:schemeClr val="bg1"/>
                </a:solidFill>
                <a:latin typeface="Open Sans"/>
              </a:rPr>
              <a:t>Budaörs</a:t>
            </a:r>
            <a:r>
              <a:rPr lang="en-US" sz="140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/>
              </a:rPr>
              <a:t>Puskás</a:t>
            </a:r>
            <a:r>
              <a:rPr lang="en-US" sz="1400" dirty="0">
                <a:solidFill>
                  <a:schemeClr val="bg1"/>
                </a:solidFill>
                <a:latin typeface="Open Sans"/>
              </a:rPr>
              <a:t> Tivadar </a:t>
            </a:r>
            <a:r>
              <a:rPr lang="en-US" sz="1400" dirty="0" err="1">
                <a:solidFill>
                  <a:schemeClr val="bg1"/>
                </a:solidFill>
                <a:latin typeface="Open Sans"/>
              </a:rPr>
              <a:t>út</a:t>
            </a:r>
            <a:r>
              <a:rPr lang="en-US" sz="1400" dirty="0">
                <a:solidFill>
                  <a:schemeClr val="bg1"/>
                </a:solidFill>
                <a:latin typeface="Open Sans"/>
              </a:rPr>
              <a:t> 14.</a:t>
            </a:r>
            <a:endParaRPr lang="hu-HU" sz="1400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Open Sans"/>
              </a:rPr>
              <a:t> +36 1 371 8000</a:t>
            </a:r>
            <a:endParaRPr lang="hu-HU" sz="1400" dirty="0">
              <a:solidFill>
                <a:schemeClr val="bg1"/>
              </a:solidFill>
              <a:latin typeface="Open Sans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Open Sans"/>
              </a:rPr>
              <a:t>snt@snt.hu • info@snt.hu</a:t>
            </a:r>
          </a:p>
          <a:p>
            <a:pPr algn="ctr"/>
            <a:endParaRPr lang="en-US" dirty="0"/>
          </a:p>
        </p:txBody>
      </p:sp>
      <p:sp>
        <p:nvSpPr>
          <p:cNvPr id="29" name="Cím 2"/>
          <p:cNvSpPr txBox="1">
            <a:spLocks/>
          </p:cNvSpPr>
          <p:nvPr/>
        </p:nvSpPr>
        <p:spPr>
          <a:xfrm>
            <a:off x="16835" y="182768"/>
            <a:ext cx="9365306" cy="108048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Köszönöm a figyelmet!</a:t>
            </a:r>
            <a:br>
              <a:rPr lang="hu-HU" dirty="0"/>
            </a:b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224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beszerzési lánc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Minden termék esetén pont-pont kapcsolatok hosszú sorozata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lánc egyes kapcsolatai </a:t>
            </a:r>
            <a:r>
              <a:rPr lang="hu-HU" sz="2800" dirty="0" err="1"/>
              <a:t>kétirányú</a:t>
            </a:r>
            <a:r>
              <a:rPr lang="hu-HU" sz="2800" dirty="0"/>
              <a:t> bizalmon alapulnak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bizalom tranzitív – mi megbízunk abban, akiben megbízott az, akiben mi megbízunk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37956-21B8-4552-B0AD-76D4CFD099C9}"/>
              </a:ext>
            </a:extLst>
          </p:cNvPr>
          <p:cNvSpPr/>
          <p:nvPr/>
        </p:nvSpPr>
        <p:spPr>
          <a:xfrm>
            <a:off x="1372186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75005-F7E9-4B89-AFAA-94954D4636D6}"/>
              </a:ext>
            </a:extLst>
          </p:cNvPr>
          <p:cNvSpPr/>
          <p:nvPr/>
        </p:nvSpPr>
        <p:spPr>
          <a:xfrm>
            <a:off x="3177220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467B1D-278E-4F3D-930C-9F67B195209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092186" y="4403480"/>
            <a:ext cx="108503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AB5C140-52D5-4A0E-B20B-950B07045701}"/>
              </a:ext>
            </a:extLst>
          </p:cNvPr>
          <p:cNvSpPr/>
          <p:nvPr/>
        </p:nvSpPr>
        <p:spPr>
          <a:xfrm>
            <a:off x="4983831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B86BDB-CCA1-4F75-A098-60B2CDADB40D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3897220" y="4393254"/>
            <a:ext cx="1086611" cy="1022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C7FF7CB-1EA3-4DD0-AC28-B64956D591D1}"/>
              </a:ext>
            </a:extLst>
          </p:cNvPr>
          <p:cNvSpPr/>
          <p:nvPr/>
        </p:nvSpPr>
        <p:spPr>
          <a:xfrm>
            <a:off x="6799885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E578A-4840-420D-AB24-AC9FC481FF07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5703831" y="4393254"/>
            <a:ext cx="109605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D0C969D-531A-4464-908D-FF8FBBC8B24B}"/>
              </a:ext>
            </a:extLst>
          </p:cNvPr>
          <p:cNvSpPr/>
          <p:nvPr/>
        </p:nvSpPr>
        <p:spPr>
          <a:xfrm>
            <a:off x="8595476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820827-07F0-4329-AC86-496551AA027D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7519885" y="4393254"/>
            <a:ext cx="107559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5E434B-562A-4BCC-B51E-6F8FE0E713C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16200000" flipH="1">
            <a:off x="3617679" y="3027102"/>
            <a:ext cx="95216" cy="3357087"/>
          </a:xfrm>
          <a:prstGeom prst="curvedConnector3">
            <a:avLst>
              <a:gd name="adj1" fmla="val 562668"/>
            </a:avLst>
          </a:prstGeom>
          <a:ln w="412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D0F747FA-5D92-4319-979D-29E447E253AB}"/>
              </a:ext>
            </a:extLst>
          </p:cNvPr>
          <p:cNvCxnSpPr>
            <a:cxnSpLocks/>
            <a:stCxn id="5" idx="4"/>
            <a:endCxn id="13" idx="4"/>
          </p:cNvCxnSpPr>
          <p:nvPr/>
        </p:nvCxnSpPr>
        <p:spPr>
          <a:xfrm rot="5400000" flipH="1" flipV="1">
            <a:off x="4440922" y="2044517"/>
            <a:ext cx="10226" cy="5427699"/>
          </a:xfrm>
          <a:prstGeom prst="curvedConnector3">
            <a:avLst>
              <a:gd name="adj1" fmla="val -8152934"/>
            </a:avLst>
          </a:prstGeom>
          <a:ln w="317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8">
            <a:extLst>
              <a:ext uri="{FF2B5EF4-FFF2-40B4-BE49-F238E27FC236}">
                <a16:creationId xmlns:a16="http://schemas.microsoft.com/office/drawing/2014/main" id="{02D30DC8-2F74-436F-9EFF-9CB4E00B4CE2}"/>
              </a:ext>
            </a:extLst>
          </p:cNvPr>
          <p:cNvCxnSpPr>
            <a:cxnSpLocks/>
            <a:stCxn id="5" idx="3"/>
            <a:endCxn id="16" idx="4"/>
          </p:cNvCxnSpPr>
          <p:nvPr/>
        </p:nvCxnSpPr>
        <p:spPr>
          <a:xfrm rot="16200000" flipH="1">
            <a:off x="5168944" y="966722"/>
            <a:ext cx="95216" cy="7477848"/>
          </a:xfrm>
          <a:prstGeom prst="curvedConnector3">
            <a:avLst>
              <a:gd name="adj1" fmla="val 1621867"/>
            </a:avLst>
          </a:prstGeom>
          <a:ln w="127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06421F-9434-45E1-BC66-71BBAA1C9A9B}"/>
              </a:ext>
            </a:extLst>
          </p:cNvPr>
          <p:cNvSpPr txBox="1"/>
          <p:nvPr/>
        </p:nvSpPr>
        <p:spPr>
          <a:xfrm>
            <a:off x="2178565" y="4403480"/>
            <a:ext cx="9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explicit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6E6BF9-8376-41C0-98DE-562250BB1282}"/>
              </a:ext>
            </a:extLst>
          </p:cNvPr>
          <p:cNvSpPr txBox="1"/>
          <p:nvPr/>
        </p:nvSpPr>
        <p:spPr>
          <a:xfrm>
            <a:off x="3984387" y="5183145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implicit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5A3C0C-390E-4AD9-B10D-6D0FBDEBD664}"/>
              </a:ext>
            </a:extLst>
          </p:cNvPr>
          <p:cNvCxnSpPr>
            <a:stCxn id="16" idx="1"/>
            <a:endCxn id="13" idx="7"/>
          </p:cNvCxnSpPr>
          <p:nvPr/>
        </p:nvCxnSpPr>
        <p:spPr>
          <a:xfrm rot="16200000" flipV="1">
            <a:off x="8057681" y="3495458"/>
            <a:ext cx="12700" cy="1286475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0">
            <a:extLst>
              <a:ext uri="{FF2B5EF4-FFF2-40B4-BE49-F238E27FC236}">
                <a16:creationId xmlns:a16="http://schemas.microsoft.com/office/drawing/2014/main" id="{D48A8FAE-2E35-4EF6-8058-EC5580DB57D8}"/>
              </a:ext>
            </a:extLst>
          </p:cNvPr>
          <p:cNvCxnSpPr>
            <a:cxnSpLocks/>
            <a:stCxn id="13" idx="1"/>
            <a:endCxn id="9" idx="7"/>
          </p:cNvCxnSpPr>
          <p:nvPr/>
        </p:nvCxnSpPr>
        <p:spPr>
          <a:xfrm rot="16200000" flipV="1">
            <a:off x="6251858" y="3485227"/>
            <a:ext cx="12700" cy="1306938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0">
            <a:extLst>
              <a:ext uri="{FF2B5EF4-FFF2-40B4-BE49-F238E27FC236}">
                <a16:creationId xmlns:a16="http://schemas.microsoft.com/office/drawing/2014/main" id="{FE9C6A54-3CAB-4625-A075-A0EC467EE24B}"/>
              </a:ext>
            </a:extLst>
          </p:cNvPr>
          <p:cNvCxnSpPr>
            <a:cxnSpLocks/>
            <a:stCxn id="9" idx="1"/>
            <a:endCxn id="6" idx="7"/>
          </p:cNvCxnSpPr>
          <p:nvPr/>
        </p:nvCxnSpPr>
        <p:spPr>
          <a:xfrm rot="16200000" flipH="1" flipV="1">
            <a:off x="4435413" y="3495061"/>
            <a:ext cx="10226" cy="1297495"/>
          </a:xfrm>
          <a:prstGeom prst="curvedConnector3">
            <a:avLst>
              <a:gd name="adj1" fmla="val -3266595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0">
            <a:extLst>
              <a:ext uri="{FF2B5EF4-FFF2-40B4-BE49-F238E27FC236}">
                <a16:creationId xmlns:a16="http://schemas.microsoft.com/office/drawing/2014/main" id="{0D50BD1B-DC7E-4F0C-962F-D5BD1D059117}"/>
              </a:ext>
            </a:extLst>
          </p:cNvPr>
          <p:cNvCxnSpPr>
            <a:cxnSpLocks/>
            <a:stCxn id="6" idx="1"/>
            <a:endCxn id="5" idx="7"/>
          </p:cNvCxnSpPr>
          <p:nvPr/>
        </p:nvCxnSpPr>
        <p:spPr>
          <a:xfrm rot="16200000" flipV="1">
            <a:off x="2634703" y="3500963"/>
            <a:ext cx="12700" cy="1295918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30BE056-E470-4C41-B708-9C63CEA8D50D}"/>
              </a:ext>
            </a:extLst>
          </p:cNvPr>
          <p:cNvSpPr txBox="1"/>
          <p:nvPr/>
        </p:nvSpPr>
        <p:spPr>
          <a:xfrm>
            <a:off x="2141331" y="351366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9A277CA-386A-459C-9DB6-91BE84C27EAA}"/>
              </a:ext>
            </a:extLst>
          </p:cNvPr>
          <p:cNvSpPr txBox="1"/>
          <p:nvPr/>
        </p:nvSpPr>
        <p:spPr>
          <a:xfrm>
            <a:off x="3940803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9CED77-4F31-4BF2-89CF-AA22EA29670E}"/>
              </a:ext>
            </a:extLst>
          </p:cNvPr>
          <p:cNvSpPr txBox="1"/>
          <p:nvPr/>
        </p:nvSpPr>
        <p:spPr>
          <a:xfrm>
            <a:off x="5758486" y="345062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723AFA-5322-4551-A42A-0E9D3F2D698D}"/>
              </a:ext>
            </a:extLst>
          </p:cNvPr>
          <p:cNvSpPr txBox="1"/>
          <p:nvPr/>
        </p:nvSpPr>
        <p:spPr>
          <a:xfrm>
            <a:off x="7557958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</p:spTree>
    <p:extLst>
      <p:ext uri="{BB962C8B-B14F-4D97-AF65-F5344CB8AC3E}">
        <p14:creationId xmlns:p14="http://schemas.microsoft.com/office/powerpoint/2010/main" val="2139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6" grpId="0" animBg="1"/>
      <p:bldP spid="9" grpId="0" animBg="1"/>
      <p:bldP spid="13" grpId="0" animBg="1"/>
      <p:bldP spid="16" grpId="0" animBg="1"/>
      <p:bldP spid="38" grpId="0"/>
      <p:bldP spid="39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beszerzési lánc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bizalom alapja, hogy tapasztalati úton tudjuk, a másik fél beszállítóira alkalmazott biztonsági és egyéb szabályai megfelelőek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Mi történik, ha valaki valahol nem tartja be a szabályokat?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37956-21B8-4552-B0AD-76D4CFD099C9}"/>
              </a:ext>
            </a:extLst>
          </p:cNvPr>
          <p:cNvSpPr/>
          <p:nvPr/>
        </p:nvSpPr>
        <p:spPr>
          <a:xfrm>
            <a:off x="1372186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75005-F7E9-4B89-AFAA-94954D4636D6}"/>
              </a:ext>
            </a:extLst>
          </p:cNvPr>
          <p:cNvSpPr/>
          <p:nvPr/>
        </p:nvSpPr>
        <p:spPr>
          <a:xfrm>
            <a:off x="3177220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467B1D-278E-4F3D-930C-9F67B195209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092186" y="4403480"/>
            <a:ext cx="108503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AB5C140-52D5-4A0E-B20B-950B07045701}"/>
              </a:ext>
            </a:extLst>
          </p:cNvPr>
          <p:cNvSpPr/>
          <p:nvPr/>
        </p:nvSpPr>
        <p:spPr>
          <a:xfrm>
            <a:off x="4983831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B86BDB-CCA1-4F75-A098-60B2CDADB40D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3897220" y="4393254"/>
            <a:ext cx="1086611" cy="1022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C7FF7CB-1EA3-4DD0-AC28-B64956D591D1}"/>
              </a:ext>
            </a:extLst>
          </p:cNvPr>
          <p:cNvSpPr/>
          <p:nvPr/>
        </p:nvSpPr>
        <p:spPr>
          <a:xfrm>
            <a:off x="6799885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E578A-4840-420D-AB24-AC9FC481FF07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5703831" y="4393254"/>
            <a:ext cx="109605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D0C969D-531A-4464-908D-FF8FBBC8B24B}"/>
              </a:ext>
            </a:extLst>
          </p:cNvPr>
          <p:cNvSpPr/>
          <p:nvPr/>
        </p:nvSpPr>
        <p:spPr>
          <a:xfrm>
            <a:off x="8595476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820827-07F0-4329-AC86-496551AA027D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7519885" y="4393254"/>
            <a:ext cx="107559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5E434B-562A-4BCC-B51E-6F8FE0E713C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16200000" flipH="1">
            <a:off x="3617679" y="3027102"/>
            <a:ext cx="95216" cy="3357087"/>
          </a:xfrm>
          <a:prstGeom prst="curvedConnector3">
            <a:avLst>
              <a:gd name="adj1" fmla="val 562668"/>
            </a:avLst>
          </a:prstGeom>
          <a:ln w="412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D0F747FA-5D92-4319-979D-29E447E253AB}"/>
              </a:ext>
            </a:extLst>
          </p:cNvPr>
          <p:cNvCxnSpPr>
            <a:cxnSpLocks/>
            <a:stCxn id="5" idx="4"/>
            <a:endCxn id="13" idx="4"/>
          </p:cNvCxnSpPr>
          <p:nvPr/>
        </p:nvCxnSpPr>
        <p:spPr>
          <a:xfrm rot="5400000" flipH="1" flipV="1">
            <a:off x="4440922" y="2044517"/>
            <a:ext cx="10226" cy="5427699"/>
          </a:xfrm>
          <a:prstGeom prst="curvedConnector3">
            <a:avLst>
              <a:gd name="adj1" fmla="val -8152934"/>
            </a:avLst>
          </a:prstGeom>
          <a:ln w="317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8">
            <a:extLst>
              <a:ext uri="{FF2B5EF4-FFF2-40B4-BE49-F238E27FC236}">
                <a16:creationId xmlns:a16="http://schemas.microsoft.com/office/drawing/2014/main" id="{02D30DC8-2F74-436F-9EFF-9CB4E00B4CE2}"/>
              </a:ext>
            </a:extLst>
          </p:cNvPr>
          <p:cNvCxnSpPr>
            <a:cxnSpLocks/>
            <a:stCxn id="5" idx="3"/>
            <a:endCxn id="16" idx="4"/>
          </p:cNvCxnSpPr>
          <p:nvPr/>
        </p:nvCxnSpPr>
        <p:spPr>
          <a:xfrm rot="16200000" flipH="1">
            <a:off x="5168944" y="966722"/>
            <a:ext cx="95216" cy="7477848"/>
          </a:xfrm>
          <a:prstGeom prst="curvedConnector3">
            <a:avLst>
              <a:gd name="adj1" fmla="val 1621867"/>
            </a:avLst>
          </a:prstGeom>
          <a:ln w="127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06421F-9434-45E1-BC66-71BBAA1C9A9B}"/>
              </a:ext>
            </a:extLst>
          </p:cNvPr>
          <p:cNvSpPr txBox="1"/>
          <p:nvPr/>
        </p:nvSpPr>
        <p:spPr>
          <a:xfrm>
            <a:off x="2178565" y="4403480"/>
            <a:ext cx="9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explicit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6E6BF9-8376-41C0-98DE-562250BB1282}"/>
              </a:ext>
            </a:extLst>
          </p:cNvPr>
          <p:cNvSpPr txBox="1"/>
          <p:nvPr/>
        </p:nvSpPr>
        <p:spPr>
          <a:xfrm>
            <a:off x="3984387" y="5183145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implicit</a:t>
            </a:r>
          </a:p>
        </p:txBody>
      </p:sp>
      <p:cxnSp>
        <p:nvCxnSpPr>
          <p:cNvPr id="20" name="Straight Arrow Connector 40">
            <a:extLst>
              <a:ext uri="{FF2B5EF4-FFF2-40B4-BE49-F238E27FC236}">
                <a16:creationId xmlns:a16="http://schemas.microsoft.com/office/drawing/2014/main" id="{86A73331-CCD2-4B08-946B-D9ED3C7DFC28}"/>
              </a:ext>
            </a:extLst>
          </p:cNvPr>
          <p:cNvCxnSpPr/>
          <p:nvPr/>
        </p:nvCxnSpPr>
        <p:spPr>
          <a:xfrm rot="16200000" flipV="1">
            <a:off x="8057681" y="3495458"/>
            <a:ext cx="12700" cy="1286475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2B7E71CE-333D-48C6-B31B-1518CF4AE401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51858" y="3485227"/>
            <a:ext cx="12700" cy="1306938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0">
            <a:extLst>
              <a:ext uri="{FF2B5EF4-FFF2-40B4-BE49-F238E27FC236}">
                <a16:creationId xmlns:a16="http://schemas.microsoft.com/office/drawing/2014/main" id="{49389215-6F63-45C4-A3CB-9EA9B096752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435413" y="3495061"/>
            <a:ext cx="10226" cy="1297495"/>
          </a:xfrm>
          <a:prstGeom prst="curvedConnector3">
            <a:avLst>
              <a:gd name="adj1" fmla="val -3266595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0">
            <a:extLst>
              <a:ext uri="{FF2B5EF4-FFF2-40B4-BE49-F238E27FC236}">
                <a16:creationId xmlns:a16="http://schemas.microsoft.com/office/drawing/2014/main" id="{4AE48248-1DBC-4BB3-8E74-30E97FF11A4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34703" y="3500963"/>
            <a:ext cx="12700" cy="1295918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28F72E-A15C-4FC2-9CBA-C66110C65DC6}"/>
              </a:ext>
            </a:extLst>
          </p:cNvPr>
          <p:cNvSpPr txBox="1"/>
          <p:nvPr/>
        </p:nvSpPr>
        <p:spPr>
          <a:xfrm>
            <a:off x="2141331" y="351366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019BFE-F36E-4DCE-AB56-58E78DEB43B8}"/>
              </a:ext>
            </a:extLst>
          </p:cNvPr>
          <p:cNvSpPr txBox="1"/>
          <p:nvPr/>
        </p:nvSpPr>
        <p:spPr>
          <a:xfrm>
            <a:off x="3940803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52E7C-CBD2-4881-BDAD-94DF0781B726}"/>
              </a:ext>
            </a:extLst>
          </p:cNvPr>
          <p:cNvSpPr txBox="1"/>
          <p:nvPr/>
        </p:nvSpPr>
        <p:spPr>
          <a:xfrm>
            <a:off x="5758486" y="345062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55C31-2A1D-42C8-8D61-9AAD502F7F36}"/>
              </a:ext>
            </a:extLst>
          </p:cNvPr>
          <p:cNvSpPr txBox="1"/>
          <p:nvPr/>
        </p:nvSpPr>
        <p:spPr>
          <a:xfrm>
            <a:off x="7557958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</p:spTree>
    <p:extLst>
      <p:ext uri="{BB962C8B-B14F-4D97-AF65-F5344CB8AC3E}">
        <p14:creationId xmlns:p14="http://schemas.microsoft.com/office/powerpoint/2010/main" val="352936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beszerzési lánc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Normális esetben, ha valaki észleli a problémát, megállítja a folyamatot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Az így kompromittálódott beszállítót tájékoztatjuk, súlyos esetben lecseréljük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37956-21B8-4552-B0AD-76D4CFD099C9}"/>
              </a:ext>
            </a:extLst>
          </p:cNvPr>
          <p:cNvSpPr/>
          <p:nvPr/>
        </p:nvSpPr>
        <p:spPr>
          <a:xfrm>
            <a:off x="1372186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75005-F7E9-4B89-AFAA-94954D4636D6}"/>
              </a:ext>
            </a:extLst>
          </p:cNvPr>
          <p:cNvSpPr/>
          <p:nvPr/>
        </p:nvSpPr>
        <p:spPr>
          <a:xfrm>
            <a:off x="3177220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467B1D-278E-4F3D-930C-9F67B195209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092186" y="4403480"/>
            <a:ext cx="108503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AB5C140-52D5-4A0E-B20B-950B07045701}"/>
              </a:ext>
            </a:extLst>
          </p:cNvPr>
          <p:cNvSpPr/>
          <p:nvPr/>
        </p:nvSpPr>
        <p:spPr>
          <a:xfrm>
            <a:off x="4983831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B86BDB-CCA1-4F75-A098-60B2CDADB40D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3897220" y="4393254"/>
            <a:ext cx="1086611" cy="1022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C7FF7CB-1EA3-4DD0-AC28-B64956D591D1}"/>
              </a:ext>
            </a:extLst>
          </p:cNvPr>
          <p:cNvSpPr/>
          <p:nvPr/>
        </p:nvSpPr>
        <p:spPr>
          <a:xfrm>
            <a:off x="6799885" y="4033254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E578A-4840-420D-AB24-AC9FC481FF07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5703831" y="4393254"/>
            <a:ext cx="109605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D0C969D-531A-4464-908D-FF8FBBC8B24B}"/>
              </a:ext>
            </a:extLst>
          </p:cNvPr>
          <p:cNvSpPr/>
          <p:nvPr/>
        </p:nvSpPr>
        <p:spPr>
          <a:xfrm>
            <a:off x="8595476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820827-07F0-4329-AC86-496551AA027D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7519885" y="4393254"/>
            <a:ext cx="107559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5E434B-562A-4BCC-B51E-6F8FE0E713C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16200000" flipH="1">
            <a:off x="3617679" y="3027102"/>
            <a:ext cx="95216" cy="3357087"/>
          </a:xfrm>
          <a:prstGeom prst="curvedConnector3">
            <a:avLst>
              <a:gd name="adj1" fmla="val 562668"/>
            </a:avLst>
          </a:prstGeom>
          <a:ln w="412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D0F747FA-5D92-4319-979D-29E447E253AB}"/>
              </a:ext>
            </a:extLst>
          </p:cNvPr>
          <p:cNvCxnSpPr>
            <a:cxnSpLocks/>
            <a:stCxn id="5" idx="4"/>
            <a:endCxn id="13" idx="4"/>
          </p:cNvCxnSpPr>
          <p:nvPr/>
        </p:nvCxnSpPr>
        <p:spPr>
          <a:xfrm rot="5400000" flipH="1" flipV="1">
            <a:off x="4440922" y="2044517"/>
            <a:ext cx="10226" cy="5427699"/>
          </a:xfrm>
          <a:prstGeom prst="curvedConnector3">
            <a:avLst>
              <a:gd name="adj1" fmla="val -8152934"/>
            </a:avLst>
          </a:prstGeom>
          <a:ln w="317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8">
            <a:extLst>
              <a:ext uri="{FF2B5EF4-FFF2-40B4-BE49-F238E27FC236}">
                <a16:creationId xmlns:a16="http://schemas.microsoft.com/office/drawing/2014/main" id="{02D30DC8-2F74-436F-9EFF-9CB4E00B4CE2}"/>
              </a:ext>
            </a:extLst>
          </p:cNvPr>
          <p:cNvCxnSpPr>
            <a:cxnSpLocks/>
            <a:stCxn id="5" idx="3"/>
            <a:endCxn id="16" idx="4"/>
          </p:cNvCxnSpPr>
          <p:nvPr/>
        </p:nvCxnSpPr>
        <p:spPr>
          <a:xfrm rot="16200000" flipH="1">
            <a:off x="5168944" y="966722"/>
            <a:ext cx="95216" cy="7477848"/>
          </a:xfrm>
          <a:prstGeom prst="curvedConnector3">
            <a:avLst>
              <a:gd name="adj1" fmla="val 1621867"/>
            </a:avLst>
          </a:prstGeom>
          <a:ln w="127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06421F-9434-45E1-BC66-71BBAA1C9A9B}"/>
              </a:ext>
            </a:extLst>
          </p:cNvPr>
          <p:cNvSpPr txBox="1"/>
          <p:nvPr/>
        </p:nvSpPr>
        <p:spPr>
          <a:xfrm>
            <a:off x="2178565" y="4403480"/>
            <a:ext cx="9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explicit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6E6BF9-8376-41C0-98DE-562250BB1282}"/>
              </a:ext>
            </a:extLst>
          </p:cNvPr>
          <p:cNvSpPr txBox="1"/>
          <p:nvPr/>
        </p:nvSpPr>
        <p:spPr>
          <a:xfrm>
            <a:off x="3984387" y="5183145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implicit</a:t>
            </a:r>
          </a:p>
        </p:txBody>
      </p:sp>
      <p:cxnSp>
        <p:nvCxnSpPr>
          <p:cNvPr id="20" name="Straight Arrow Connector 40">
            <a:extLst>
              <a:ext uri="{FF2B5EF4-FFF2-40B4-BE49-F238E27FC236}">
                <a16:creationId xmlns:a16="http://schemas.microsoft.com/office/drawing/2014/main" id="{86A73331-CCD2-4B08-946B-D9ED3C7DFC28}"/>
              </a:ext>
            </a:extLst>
          </p:cNvPr>
          <p:cNvCxnSpPr/>
          <p:nvPr/>
        </p:nvCxnSpPr>
        <p:spPr>
          <a:xfrm rot="16200000" flipV="1">
            <a:off x="8057681" y="3495458"/>
            <a:ext cx="12700" cy="1286475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2B7E71CE-333D-48C6-B31B-1518CF4AE401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51858" y="3485227"/>
            <a:ext cx="12700" cy="1306938"/>
          </a:xfrm>
          <a:prstGeom prst="curvedConnector3">
            <a:avLst>
              <a:gd name="adj1" fmla="val 263025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0">
            <a:extLst>
              <a:ext uri="{FF2B5EF4-FFF2-40B4-BE49-F238E27FC236}">
                <a16:creationId xmlns:a16="http://schemas.microsoft.com/office/drawing/2014/main" id="{49389215-6F63-45C4-A3CB-9EA9B096752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435413" y="3495061"/>
            <a:ext cx="10226" cy="1297495"/>
          </a:xfrm>
          <a:prstGeom prst="curvedConnector3">
            <a:avLst>
              <a:gd name="adj1" fmla="val -32665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0">
            <a:extLst>
              <a:ext uri="{FF2B5EF4-FFF2-40B4-BE49-F238E27FC236}">
                <a16:creationId xmlns:a16="http://schemas.microsoft.com/office/drawing/2014/main" id="{4AE48248-1DBC-4BB3-8E74-30E97FF11A4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34703" y="3500963"/>
            <a:ext cx="12700" cy="1295918"/>
          </a:xfrm>
          <a:prstGeom prst="curvedConnector3">
            <a:avLst>
              <a:gd name="adj1" fmla="val 263025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28F72E-A15C-4FC2-9CBA-C66110C65DC6}"/>
              </a:ext>
            </a:extLst>
          </p:cNvPr>
          <p:cNvSpPr txBox="1"/>
          <p:nvPr/>
        </p:nvSpPr>
        <p:spPr>
          <a:xfrm>
            <a:off x="2141331" y="351366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019BFE-F36E-4DCE-AB56-58E78DEB43B8}"/>
              </a:ext>
            </a:extLst>
          </p:cNvPr>
          <p:cNvSpPr txBox="1"/>
          <p:nvPr/>
        </p:nvSpPr>
        <p:spPr>
          <a:xfrm>
            <a:off x="3940803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52E7C-CBD2-4881-BDAD-94DF0781B726}"/>
              </a:ext>
            </a:extLst>
          </p:cNvPr>
          <p:cNvSpPr txBox="1"/>
          <p:nvPr/>
        </p:nvSpPr>
        <p:spPr>
          <a:xfrm>
            <a:off x="5758486" y="345062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55C31-2A1D-42C8-8D61-9AAD502F7F36}"/>
              </a:ext>
            </a:extLst>
          </p:cNvPr>
          <p:cNvSpPr txBox="1"/>
          <p:nvPr/>
        </p:nvSpPr>
        <p:spPr>
          <a:xfrm>
            <a:off x="7557958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7" name="Octagon 6">
            <a:extLst>
              <a:ext uri="{FF2B5EF4-FFF2-40B4-BE49-F238E27FC236}">
                <a16:creationId xmlns:a16="http://schemas.microsoft.com/office/drawing/2014/main" id="{1DEF9EBE-59C6-4747-94D3-6E72754F2BE3}"/>
              </a:ext>
            </a:extLst>
          </p:cNvPr>
          <p:cNvSpPr/>
          <p:nvPr/>
        </p:nvSpPr>
        <p:spPr>
          <a:xfrm>
            <a:off x="6031265" y="4457437"/>
            <a:ext cx="461650" cy="453956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028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86B7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B86B7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7" presetClass="emph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B86B7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beszerzési lánc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De mi a helyzet akkor, ha ezt az információt megtartja magának?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Bár a bizalom sérül, de nem tájékoztat, ezért a kompromittált termék tovább halad, az implicit bizalom megmarad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E37956-21B8-4552-B0AD-76D4CFD099C9}"/>
              </a:ext>
            </a:extLst>
          </p:cNvPr>
          <p:cNvSpPr/>
          <p:nvPr/>
        </p:nvSpPr>
        <p:spPr>
          <a:xfrm>
            <a:off x="1372186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275005-F7E9-4B89-AFAA-94954D4636D6}"/>
              </a:ext>
            </a:extLst>
          </p:cNvPr>
          <p:cNvSpPr/>
          <p:nvPr/>
        </p:nvSpPr>
        <p:spPr>
          <a:xfrm>
            <a:off x="3177220" y="4043480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467B1D-278E-4F3D-930C-9F67B195209B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2092186" y="4403480"/>
            <a:ext cx="1085034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6AB5C140-52D5-4A0E-B20B-950B07045701}"/>
              </a:ext>
            </a:extLst>
          </p:cNvPr>
          <p:cNvSpPr/>
          <p:nvPr/>
        </p:nvSpPr>
        <p:spPr>
          <a:xfrm>
            <a:off x="4983831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B86BDB-CCA1-4F75-A098-60B2CDADB40D}"/>
              </a:ext>
            </a:extLst>
          </p:cNvPr>
          <p:cNvCxnSpPr>
            <a:cxnSpLocks/>
            <a:stCxn id="6" idx="6"/>
            <a:endCxn id="9" idx="2"/>
          </p:cNvCxnSpPr>
          <p:nvPr/>
        </p:nvCxnSpPr>
        <p:spPr>
          <a:xfrm flipV="1">
            <a:off x="3897220" y="4393254"/>
            <a:ext cx="1086611" cy="10226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C7FF7CB-1EA3-4DD0-AC28-B64956D591D1}"/>
              </a:ext>
            </a:extLst>
          </p:cNvPr>
          <p:cNvSpPr/>
          <p:nvPr/>
        </p:nvSpPr>
        <p:spPr>
          <a:xfrm>
            <a:off x="6799885" y="4033254"/>
            <a:ext cx="720000" cy="72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DE578A-4840-420D-AB24-AC9FC481FF07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5703831" y="4393254"/>
            <a:ext cx="1096054" cy="0"/>
          </a:xfrm>
          <a:prstGeom prst="straightConnector1">
            <a:avLst/>
          </a:prstGeom>
          <a:ln w="50800"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FD0C969D-531A-4464-908D-FF8FBBC8B24B}"/>
              </a:ext>
            </a:extLst>
          </p:cNvPr>
          <p:cNvSpPr/>
          <p:nvPr/>
        </p:nvSpPr>
        <p:spPr>
          <a:xfrm>
            <a:off x="8595476" y="4033254"/>
            <a:ext cx="720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F820827-07F0-4329-AC86-496551AA027D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7519885" y="4393254"/>
            <a:ext cx="1075591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35E434B-562A-4BCC-B51E-6F8FE0E713C6}"/>
              </a:ext>
            </a:extLst>
          </p:cNvPr>
          <p:cNvCxnSpPr>
            <a:cxnSpLocks/>
            <a:stCxn id="5" idx="5"/>
            <a:endCxn id="9" idx="4"/>
          </p:cNvCxnSpPr>
          <p:nvPr/>
        </p:nvCxnSpPr>
        <p:spPr>
          <a:xfrm rot="16200000" flipH="1">
            <a:off x="3617679" y="3027102"/>
            <a:ext cx="95216" cy="3357087"/>
          </a:xfrm>
          <a:prstGeom prst="curvedConnector3">
            <a:avLst>
              <a:gd name="adj1" fmla="val 562668"/>
            </a:avLst>
          </a:prstGeom>
          <a:ln w="41275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D0F747FA-5D92-4319-979D-29E447E253AB}"/>
              </a:ext>
            </a:extLst>
          </p:cNvPr>
          <p:cNvCxnSpPr>
            <a:cxnSpLocks/>
            <a:stCxn id="5" idx="4"/>
            <a:endCxn id="13" idx="4"/>
          </p:cNvCxnSpPr>
          <p:nvPr/>
        </p:nvCxnSpPr>
        <p:spPr>
          <a:xfrm rot="5400000" flipH="1" flipV="1">
            <a:off x="4440922" y="2044517"/>
            <a:ext cx="10226" cy="5427699"/>
          </a:xfrm>
          <a:prstGeom prst="curvedConnector3">
            <a:avLst>
              <a:gd name="adj1" fmla="val -8152934"/>
            </a:avLst>
          </a:prstGeom>
          <a:ln w="3175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18">
            <a:extLst>
              <a:ext uri="{FF2B5EF4-FFF2-40B4-BE49-F238E27FC236}">
                <a16:creationId xmlns:a16="http://schemas.microsoft.com/office/drawing/2014/main" id="{02D30DC8-2F74-436F-9EFF-9CB4E00B4CE2}"/>
              </a:ext>
            </a:extLst>
          </p:cNvPr>
          <p:cNvCxnSpPr>
            <a:cxnSpLocks/>
            <a:stCxn id="5" idx="3"/>
            <a:endCxn id="16" idx="4"/>
          </p:cNvCxnSpPr>
          <p:nvPr/>
        </p:nvCxnSpPr>
        <p:spPr>
          <a:xfrm rot="16200000" flipH="1">
            <a:off x="5168944" y="966722"/>
            <a:ext cx="95216" cy="7477848"/>
          </a:xfrm>
          <a:prstGeom prst="curvedConnector3">
            <a:avLst>
              <a:gd name="adj1" fmla="val 1621867"/>
            </a:avLst>
          </a:prstGeom>
          <a:ln w="12700"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C06421F-9434-45E1-BC66-71BBAA1C9A9B}"/>
              </a:ext>
            </a:extLst>
          </p:cNvPr>
          <p:cNvSpPr txBox="1"/>
          <p:nvPr/>
        </p:nvSpPr>
        <p:spPr>
          <a:xfrm>
            <a:off x="2178565" y="4403480"/>
            <a:ext cx="912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explicit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6E6BF9-8376-41C0-98DE-562250BB1282}"/>
              </a:ext>
            </a:extLst>
          </p:cNvPr>
          <p:cNvSpPr txBox="1"/>
          <p:nvPr/>
        </p:nvSpPr>
        <p:spPr>
          <a:xfrm>
            <a:off x="3984387" y="5183145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implicit</a:t>
            </a:r>
          </a:p>
        </p:txBody>
      </p:sp>
      <p:cxnSp>
        <p:nvCxnSpPr>
          <p:cNvPr id="20" name="Straight Arrow Connector 40">
            <a:extLst>
              <a:ext uri="{FF2B5EF4-FFF2-40B4-BE49-F238E27FC236}">
                <a16:creationId xmlns:a16="http://schemas.microsoft.com/office/drawing/2014/main" id="{86A73331-CCD2-4B08-946B-D9ED3C7DFC28}"/>
              </a:ext>
            </a:extLst>
          </p:cNvPr>
          <p:cNvCxnSpPr/>
          <p:nvPr/>
        </p:nvCxnSpPr>
        <p:spPr>
          <a:xfrm rot="16200000" flipV="1">
            <a:off x="8057681" y="3495458"/>
            <a:ext cx="12700" cy="1286475"/>
          </a:xfrm>
          <a:prstGeom prst="curvedConnector3">
            <a:avLst>
              <a:gd name="adj1" fmla="val 2630252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0">
            <a:extLst>
              <a:ext uri="{FF2B5EF4-FFF2-40B4-BE49-F238E27FC236}">
                <a16:creationId xmlns:a16="http://schemas.microsoft.com/office/drawing/2014/main" id="{2B7E71CE-333D-48C6-B31B-1518CF4AE401}"/>
              </a:ext>
            </a:extLst>
          </p:cNvPr>
          <p:cNvCxnSpPr>
            <a:cxnSpLocks/>
          </p:cNvCxnSpPr>
          <p:nvPr/>
        </p:nvCxnSpPr>
        <p:spPr>
          <a:xfrm rot="16200000" flipV="1">
            <a:off x="6251858" y="3485227"/>
            <a:ext cx="12700" cy="1306938"/>
          </a:xfrm>
          <a:prstGeom prst="curvedConnector3">
            <a:avLst>
              <a:gd name="adj1" fmla="val 263025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0">
            <a:extLst>
              <a:ext uri="{FF2B5EF4-FFF2-40B4-BE49-F238E27FC236}">
                <a16:creationId xmlns:a16="http://schemas.microsoft.com/office/drawing/2014/main" id="{49389215-6F63-45C4-A3CB-9EA9B096752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4435413" y="3495061"/>
            <a:ext cx="10226" cy="1297495"/>
          </a:xfrm>
          <a:prstGeom prst="curvedConnector3">
            <a:avLst>
              <a:gd name="adj1" fmla="val -3266595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0">
            <a:extLst>
              <a:ext uri="{FF2B5EF4-FFF2-40B4-BE49-F238E27FC236}">
                <a16:creationId xmlns:a16="http://schemas.microsoft.com/office/drawing/2014/main" id="{4AE48248-1DBC-4BB3-8E74-30E97FF11A47}"/>
              </a:ext>
            </a:extLst>
          </p:cNvPr>
          <p:cNvCxnSpPr>
            <a:cxnSpLocks/>
          </p:cNvCxnSpPr>
          <p:nvPr/>
        </p:nvCxnSpPr>
        <p:spPr>
          <a:xfrm rot="16200000" flipV="1">
            <a:off x="2634703" y="3500963"/>
            <a:ext cx="12700" cy="1295918"/>
          </a:xfrm>
          <a:prstGeom prst="curvedConnector3">
            <a:avLst>
              <a:gd name="adj1" fmla="val 2630252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28F72E-A15C-4FC2-9CBA-C66110C65DC6}"/>
              </a:ext>
            </a:extLst>
          </p:cNvPr>
          <p:cNvSpPr txBox="1"/>
          <p:nvPr/>
        </p:nvSpPr>
        <p:spPr>
          <a:xfrm>
            <a:off x="2141331" y="351366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019BFE-F36E-4DCE-AB56-58E78DEB43B8}"/>
              </a:ext>
            </a:extLst>
          </p:cNvPr>
          <p:cNvSpPr txBox="1"/>
          <p:nvPr/>
        </p:nvSpPr>
        <p:spPr>
          <a:xfrm>
            <a:off x="3940803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52E7C-CBD2-4881-BDAD-94DF0781B726}"/>
              </a:ext>
            </a:extLst>
          </p:cNvPr>
          <p:cNvSpPr txBox="1"/>
          <p:nvPr/>
        </p:nvSpPr>
        <p:spPr>
          <a:xfrm>
            <a:off x="5758486" y="3450622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termék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55C31-2A1D-42C8-8D61-9AAD502F7F36}"/>
              </a:ext>
            </a:extLst>
          </p:cNvPr>
          <p:cNvSpPr txBox="1"/>
          <p:nvPr/>
        </p:nvSpPr>
        <p:spPr>
          <a:xfrm>
            <a:off x="7557958" y="3462531"/>
            <a:ext cx="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B050"/>
                </a:solidFill>
              </a:rPr>
              <a:t>termék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B29F67A-631F-43F1-8CEF-EC00544F2E8A}"/>
              </a:ext>
            </a:extLst>
          </p:cNvPr>
          <p:cNvSpPr/>
          <p:nvPr/>
        </p:nvSpPr>
        <p:spPr>
          <a:xfrm>
            <a:off x="5169341" y="4220503"/>
            <a:ext cx="353649" cy="27762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33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beszerzési lánc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Valami ilyesmi gyanakszunk a </a:t>
            </a:r>
            <a:r>
              <a:rPr lang="hu-HU" sz="2800" dirty="0" err="1"/>
              <a:t>Bloomberg</a:t>
            </a:r>
            <a:r>
              <a:rPr lang="hu-HU" sz="2800" dirty="0"/>
              <a:t> által közölt </a:t>
            </a:r>
            <a:r>
              <a:rPr lang="hu-HU" sz="2800" dirty="0" err="1"/>
              <a:t>Supermicro</a:t>
            </a:r>
            <a:r>
              <a:rPr lang="hu-HU" sz="2800" dirty="0"/>
              <a:t> botrányban 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Bár a sztorit több oldalról is cáfolták, „nem zörög a haraszt…”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9367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Bloomberg</a:t>
            </a:r>
            <a:r>
              <a:rPr lang="hu-HU" dirty="0"/>
              <a:t> sztori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 </a:t>
            </a:r>
            <a:r>
              <a:rPr lang="hu-HU" sz="2800" dirty="0" err="1"/>
              <a:t>Bloomberg</a:t>
            </a:r>
            <a:r>
              <a:rPr lang="hu-HU" sz="2800" dirty="0"/>
              <a:t> állítása szerint a </a:t>
            </a:r>
            <a:r>
              <a:rPr lang="hu-HU" sz="2800" dirty="0" err="1"/>
              <a:t>Supermicro</a:t>
            </a:r>
            <a:r>
              <a:rPr lang="hu-HU" sz="2800" dirty="0"/>
              <a:t> szerverek alaplapjára rákerült egy rizsszem méretű chip, amely valamilyen adatokat küldött a felhasználóiról Kína irányába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Továbbá azt állítja a </a:t>
            </a:r>
            <a:r>
              <a:rPr lang="hu-HU" sz="2800" dirty="0" err="1"/>
              <a:t>Bloomberg</a:t>
            </a:r>
            <a:r>
              <a:rPr lang="hu-HU" sz="2800" dirty="0"/>
              <a:t>, hogy erről nem csak a </a:t>
            </a:r>
            <a:r>
              <a:rPr lang="hu-HU" sz="2800" dirty="0" err="1"/>
              <a:t>Supermicro-nál</a:t>
            </a:r>
            <a:r>
              <a:rPr lang="hu-HU" sz="2800" dirty="0"/>
              <a:t>, de az ő eszközeiket kiterjedten használó Apple és Amazon cégeknél is tudtak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Sőt, kormányzati (FBI) nyomozás is indult a témában úgy, hogy mindezeket a nyilvánosság, vagy a többi cég előtt titokban tartották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pic>
        <p:nvPicPr>
          <p:cNvPr id="1026" name="Picture 2" descr="https://krebsonsecurity.com/wp-content/uploads/2018/10/bbb-chip.png">
            <a:extLst>
              <a:ext uri="{FF2B5EF4-FFF2-40B4-BE49-F238E27FC236}">
                <a16:creationId xmlns:a16="http://schemas.microsoft.com/office/drawing/2014/main" id="{E64D307F-3A95-4005-B16B-13D1B56C5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09600"/>
            <a:ext cx="4114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Bloomberg</a:t>
            </a:r>
            <a:r>
              <a:rPr lang="hu-HU" dirty="0"/>
              <a:t> sztori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09600" y="1662372"/>
            <a:ext cx="11074400" cy="49209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Az összes érintett, vagyis a </a:t>
            </a:r>
            <a:r>
              <a:rPr lang="hu-HU" sz="2800" dirty="0" err="1"/>
              <a:t>Supermicro</a:t>
            </a:r>
            <a:r>
              <a:rPr lang="hu-HU" sz="2800" dirty="0"/>
              <a:t>, Apple és Amazon mind tételesen cáfolta a megjelent híreket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Nincs megerősítve az sem, hogy az amerikai hatóságok tudtak volna erről a dologról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Az viszont egy elég biztosnak tűnő pletyka, hogy az amerikai hatóságok már régóta fenntartanak egy „szürke listát”, melyben a kormányzati beszállítókat elég alaposan megszűrik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És hát nem ez lenne az első alkalom, hogy az Egyesült Államok hatóságai súlyos sérülékenységeket „megtartanak” maguknak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2400" dirty="0" err="1"/>
              <a:t>EternalBlue</a:t>
            </a:r>
            <a:r>
              <a:rPr lang="hu-HU" sz="2400" dirty="0"/>
              <a:t> (NSA) -&gt; </a:t>
            </a:r>
            <a:r>
              <a:rPr lang="hu-HU" sz="2400" dirty="0" err="1"/>
              <a:t>WannaCry</a:t>
            </a:r>
            <a:r>
              <a:rPr lang="hu-HU" sz="2400" dirty="0"/>
              <a:t>, </a:t>
            </a:r>
            <a:r>
              <a:rPr lang="hu-HU" sz="2400" dirty="0" err="1"/>
              <a:t>NotPetya</a:t>
            </a:r>
            <a:endParaRPr lang="hu-HU" sz="2400" dirty="0"/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750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68055-4BBD-43A5-BDDE-A6354282E1DF}" type="slidenum">
              <a:rPr lang="en-US" smtClean="0">
                <a:solidFill>
                  <a:schemeClr val="tx2"/>
                </a:solidFill>
              </a:rPr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jelenség messzemenő hatásai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Gondoljunk csak bele, ha a lánc bal oldalán a kritikus infrastruktúra elemei vannak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800" dirty="0"/>
              <a:t>Elég ha csak egy olyan chip létezik, amiben egy egyszerű „KILL SWITCH” van, ami egy jelre, vagy előre beállított időpontban megállítja az őt használó eszközöket…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2800" dirty="0"/>
          </a:p>
        </p:txBody>
      </p:sp>
      <p:pic>
        <p:nvPicPr>
          <p:cNvPr id="2050" name="Picture 2" descr="KÃ©ptalÃ¡lat a kÃ¶vetkezÅre: ânuclear blastâ">
            <a:extLst>
              <a:ext uri="{FF2B5EF4-FFF2-40B4-BE49-F238E27FC236}">
                <a16:creationId xmlns:a16="http://schemas.microsoft.com/office/drawing/2014/main" id="{3EF34359-4ED9-4C74-8F62-52250784B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34" y="4006083"/>
            <a:ext cx="2918781" cy="24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75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nT_PPT_template_16_9">
  <a:themeElements>
    <a:clrScheme name="S&amp;T Colour Theme">
      <a:dk1>
        <a:srgbClr val="6F3C8C"/>
      </a:dk1>
      <a:lt1>
        <a:sysClr val="window" lastClr="FFFFFF"/>
      </a:lt1>
      <a:dk2>
        <a:srgbClr val="4B86B7"/>
      </a:dk2>
      <a:lt2>
        <a:srgbClr val="F0F0F0"/>
      </a:lt2>
      <a:accent1>
        <a:srgbClr val="4F81BD"/>
      </a:accent1>
      <a:accent2>
        <a:srgbClr val="94B4CD"/>
      </a:accent2>
      <a:accent3>
        <a:srgbClr val="6F3C8C"/>
      </a:accent3>
      <a:accent4>
        <a:srgbClr val="F0F0F0"/>
      </a:accent4>
      <a:accent5>
        <a:srgbClr val="0B3B60"/>
      </a:accent5>
      <a:accent6>
        <a:srgbClr val="3C3C3C"/>
      </a:accent6>
      <a:hlink>
        <a:srgbClr val="6F3C8C"/>
      </a:hlink>
      <a:folHlink>
        <a:srgbClr val="AC7CC7"/>
      </a:folHlink>
    </a:clrScheme>
    <a:fontScheme name="S&amp;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T_PPT_template_16_9 [Írásvédett]" id="{76132EA1-57FF-407D-96A1-28E7EED3E964}" vid="{3A871E1E-A319-4EE6-9B36-12ED33B29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477B237538184EAA64167D469C5E8F" ma:contentTypeVersion="0" ma:contentTypeDescription="Create a new document." ma:contentTypeScope="" ma:versionID="66d4bc2a4d614936d992341d223468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D4C9F6-B98C-463F-8877-1D50B8A830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9B2F85-0D03-4A09-8B90-C238A1820507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0F55D0-4350-4EE1-A7B5-BD1664D4D0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SnT_PPT_template_16_9.potx</Template>
  <TotalTime>2859</TotalTime>
  <Words>1294</Words>
  <Application>Microsoft Office PowerPoint</Application>
  <PresentationFormat>Widescreen</PresentationFormat>
  <Paragraphs>165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Open Sans</vt:lpstr>
      <vt:lpstr>Open Sans Extrabold</vt:lpstr>
      <vt:lpstr>Open Sans Light</vt:lpstr>
      <vt:lpstr>Segoe UI</vt:lpstr>
      <vt:lpstr>Segoe UI Light</vt:lpstr>
      <vt:lpstr>Wingdings</vt:lpstr>
      <vt:lpstr>SnT_PPT_template_16_9</vt:lpstr>
      <vt:lpstr>PowerPoint Presentation</vt:lpstr>
      <vt:lpstr>A beszerzési lánc</vt:lpstr>
      <vt:lpstr>A beszerzési lánc</vt:lpstr>
      <vt:lpstr>A beszerzési lánc</vt:lpstr>
      <vt:lpstr>A beszerzési lánc</vt:lpstr>
      <vt:lpstr>A beszerzési lánc</vt:lpstr>
      <vt:lpstr>A Bloomberg sztori</vt:lpstr>
      <vt:lpstr>A Bloomberg sztori</vt:lpstr>
      <vt:lpstr>A jelenség messzemenő hatásai</vt:lpstr>
      <vt:lpstr>A jelenség messzemenő hatásai</vt:lpstr>
      <vt:lpstr>Mi a megoldás? Mi nem a megoldás?</vt:lpstr>
      <vt:lpstr>Mi a megoldás?</vt:lpstr>
      <vt:lpstr>Mi a megoldás?</vt:lpstr>
      <vt:lpstr>Mi a megoldás?</vt:lpstr>
      <vt:lpstr>Források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S&amp;T Powerpoint Template</dc:title>
  <dc:creator>H</dc:creator>
  <cp:lastModifiedBy>Kerekfy Miklos</cp:lastModifiedBy>
  <cp:revision>57</cp:revision>
  <dcterms:created xsi:type="dcterms:W3CDTF">2013-08-22T05:11:11Z</dcterms:created>
  <dcterms:modified xsi:type="dcterms:W3CDTF">2018-11-12T08:11:46Z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0x01010095477B237538184EAA64167D469C5E8F</vt:lpwstr>
  </property>
  <property fmtid="{D5CDD505-2E9C-101B-9397-08002B2CF9AE}" pid="3" name="NXPowerLiteLastOptimized">
    <vt:lpwstr>11850938</vt:lpwstr>
  </property>
  <property fmtid="{D5CDD505-2E9C-101B-9397-08002B2CF9AE}" pid="4" name="NXPowerLiteSettings">
    <vt:lpwstr>C7000400038000</vt:lpwstr>
  </property>
  <property fmtid="{D5CDD505-2E9C-101B-9397-08002B2CF9AE}" pid="5" name="NXPowerLiteVersion">
    <vt:lpwstr>S7.2.2</vt:lpwstr>
  </property>
</Properties>
</file>